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7" r:id="rId1"/>
  </p:sldMasterIdLst>
  <p:notesMasterIdLst>
    <p:notesMasterId r:id="rId20"/>
  </p:notesMasterIdLst>
  <p:handoutMasterIdLst>
    <p:handoutMasterId r:id="rId21"/>
  </p:handoutMasterIdLst>
  <p:sldIdLst>
    <p:sldId id="490" r:id="rId2"/>
    <p:sldId id="539" r:id="rId3"/>
    <p:sldId id="597" r:id="rId4"/>
    <p:sldId id="598" r:id="rId5"/>
    <p:sldId id="599" r:id="rId6"/>
    <p:sldId id="600" r:id="rId7"/>
    <p:sldId id="601" r:id="rId8"/>
    <p:sldId id="602" r:id="rId9"/>
    <p:sldId id="603" r:id="rId10"/>
    <p:sldId id="604" r:id="rId11"/>
    <p:sldId id="606" r:id="rId12"/>
    <p:sldId id="607" r:id="rId13"/>
    <p:sldId id="608" r:id="rId14"/>
    <p:sldId id="609" r:id="rId15"/>
    <p:sldId id="613" r:id="rId16"/>
    <p:sldId id="610" r:id="rId17"/>
    <p:sldId id="611" r:id="rId18"/>
    <p:sldId id="612" r:id="rId19"/>
  </p:sldIdLst>
  <p:sldSz cx="9144000" cy="6858000" type="screen4x3"/>
  <p:notesSz cx="6881813" cy="100155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OTR" initials="PS" lastIdx="0" clrIdx="0">
    <p:extLst>
      <p:ext uri="{19B8F6BF-5375-455C-9EA6-DF929625EA0E}">
        <p15:presenceInfo xmlns:p15="http://schemas.microsoft.com/office/powerpoint/2012/main" userId="PIOT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00"/>
    <a:srgbClr val="990000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r">
              <a:defRPr sz="1300"/>
            </a:lvl1pPr>
          </a:lstStyle>
          <a:p>
            <a:fld id="{9B37A99C-153E-48B1-9734-1F6A67099A72}" type="datetimeFigureOut">
              <a:rPr lang="pl-PL" smtClean="0"/>
              <a:t>24.11.2017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513023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98102" y="9513023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r">
              <a:defRPr sz="1300"/>
            </a:lvl1pPr>
          </a:lstStyle>
          <a:p>
            <a:fld id="{ADDF8777-787A-4E31-B465-DD63085F9A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422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31C48-C706-447A-BB1F-E2CB7E6D2A74}" type="datetimeFigureOut">
              <a:rPr lang="pl-PL" smtClean="0"/>
              <a:t>24.11.2017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8975" y="4757738"/>
            <a:ext cx="5505450" cy="45069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51230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97313" y="951230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FE7A2-A4F3-4083-9101-8643C933D21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1077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A69AA3A-DCE3-4540-9006-9C31498B3686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160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BEBA56-3A3A-428C-8C45-23A9327C6F9C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866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EBD1A0-5A4D-40B0-81D1-8A7E4D92A8C1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466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DE7922-A258-4AD0-9D3B-3E4595ECDEA5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96539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D8681-0B70-48D0-A205-C3BA99AA5549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5662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C8174C-E3F0-4CA2-80D6-F2D4C5B26D0F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8220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243F51-24CB-4C78-80F9-F5F9B649C738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0215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B2755-2B24-4443-9744-A7A10CAC91B8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7767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551F08-481F-42CA-92EB-1B2EA06D88EF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0538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E6C0CE-D990-4D69-B196-DD48E8B7C6DD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55004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AD045-C409-4DD9-8846-2C0E240193B7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518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31F7097-4586-443C-93F4-EC907282160E}" type="slidenum">
              <a:rPr lang="pl-PL" smtClean="0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0618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866775" y="2420888"/>
            <a:ext cx="7410450" cy="4256112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  <a:defRPr/>
            </a:pPr>
            <a:r>
              <a:rPr lang="pl-PL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ZNACZENIE PROCEDURY MEDIACYJNEJ DLA MINIMALIZACJI RYZYK KONTRAKTOWYCH </a:t>
            </a:r>
            <a:br>
              <a:rPr lang="pl-PL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l-PL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 </a:t>
            </a:r>
            <a:br>
              <a:rPr lang="pl-PL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l-PL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SYSTEMIE ZAMÓWIEŃ PUBLICZNYCH</a:t>
            </a:r>
            <a:br>
              <a:rPr lang="pl-PL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                 </a:t>
            </a:r>
            <a:r>
              <a:rPr lang="pl-PL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Kancelaria Radcy Prawnego</a:t>
            </a:r>
            <a:br>
              <a:rPr lang="pl-PL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l-PL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              Piotr Skrzypczak – Radca prawny</a:t>
            </a:r>
            <a:br>
              <a:rPr lang="pl-PL" sz="40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pl-PL" sz="4000" b="0" dirty="0">
                <a:latin typeface="Times New Roman" pitchFamily="18" charset="0"/>
              </a:rPr>
            </a:br>
            <a:endParaRPr lang="pl-PL" sz="4000" dirty="0">
              <a:latin typeface="Times New Roman" pitchFamily="18" charset="0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595DBA45-5D32-4741-BF09-85C4AFE347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4548944"/>
            <a:ext cx="1062413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0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build="p" autoUpdateAnimBg="0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b="1" spc="-15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MEDIACJA W SYSTEMIE 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82097" y="1829931"/>
            <a:ext cx="7404653" cy="4038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18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Wprowadzenie zmian art. 5 ust. 4 oraz art. 11 ust. 2 </a:t>
            </a:r>
            <a:r>
              <a:rPr lang="pl-PL" sz="1800" b="1" i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Uondf</a:t>
            </a: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7627C1EC-1DE0-4AA0-8A1C-2710E65AC3BB}"/>
              </a:ext>
            </a:extLst>
          </p:cNvPr>
          <p:cNvSpPr/>
          <p:nvPr/>
        </p:nvSpPr>
        <p:spPr>
          <a:xfrm>
            <a:off x="4317261" y="3221339"/>
            <a:ext cx="484632" cy="97840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B8C3F8FD-1EF2-4FC5-8462-448FBF9C6904}"/>
              </a:ext>
            </a:extLst>
          </p:cNvPr>
          <p:cNvSpPr/>
          <p:nvPr/>
        </p:nvSpPr>
        <p:spPr>
          <a:xfrm>
            <a:off x="527129" y="4517677"/>
            <a:ext cx="80648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i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Wprowadzone zmiany spowodowały, iż </a:t>
            </a:r>
            <a:r>
              <a:rPr lang="pl-PL" sz="1400" b="1" i="1" u="sng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nie stanowi naruszenia dyscypliny finansów publicznych</a:t>
            </a:r>
            <a:r>
              <a:rPr lang="pl-PL" sz="1400" i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wykonanie ugody w sprawie spornej należności cywilnoprawnej zawartej zgodnie z przepisami prawa,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dokonanie wydatku ze środków publicznych na podstawie ugody w sprawie spornej należności cywilnoprawnej zawartej zgodnie z przepisami prawa,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l-PL" sz="1400" b="1" i="1" u="sng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zaciągnięcie lub zmiana zobowiązania na podstawie ugody w sprawie spornej należności cywilnoprawnej zawartej zgodnie z przepisami prawa.    </a:t>
            </a:r>
          </a:p>
          <a:p>
            <a:pPr algn="ctr"/>
            <a:endParaRPr lang="pl-PL" sz="1400" i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pl-PL" sz="1400" i="1" dirty="0">
              <a:solidFill>
                <a:schemeClr val="accent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536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b="1" spc="-15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MEDIACJA W SYSTEMIE 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82097" y="1829930"/>
            <a:ext cx="7404653" cy="41913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18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Zaciągnięcie lub zmiana zobowiązania na podstawie ugody </a:t>
            </a: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18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Dotyczyć może zmian w zakresie terminu, robót dodatkowych, kosztu, innych</a:t>
            </a: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 algn="ctr">
              <a:buClr>
                <a:srgbClr val="A6B727"/>
              </a:buClr>
              <a:buNone/>
            </a:pPr>
            <a:r>
              <a:rPr lang="pl-PL" sz="1800" b="1" i="1" dirty="0">
                <a:solidFill>
                  <a:srgbClr val="DF5327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Modyfikacja następować winna w zgodzie z przepisami PZP – vide w szczególności art. 144 PZP</a:t>
            </a: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7627C1EC-1DE0-4AA0-8A1C-2710E65AC3BB}"/>
              </a:ext>
            </a:extLst>
          </p:cNvPr>
          <p:cNvSpPr/>
          <p:nvPr/>
        </p:nvSpPr>
        <p:spPr>
          <a:xfrm>
            <a:off x="4329684" y="2939796"/>
            <a:ext cx="484632" cy="561212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trzałka: w dół 6">
            <a:extLst>
              <a:ext uri="{FF2B5EF4-FFF2-40B4-BE49-F238E27FC236}">
                <a16:creationId xmlns:a16="http://schemas.microsoft.com/office/drawing/2014/main" id="{15D17953-9B43-4999-A9A3-D8A8CB07319F}"/>
              </a:ext>
            </a:extLst>
          </p:cNvPr>
          <p:cNvSpPr/>
          <p:nvPr/>
        </p:nvSpPr>
        <p:spPr>
          <a:xfrm>
            <a:off x="4318254" y="4514468"/>
            <a:ext cx="484632" cy="561212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469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b="1" spc="-15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MEDIACJA W SYSTEMIE 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82097" y="1829930"/>
            <a:ext cx="7404653" cy="419135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1800" b="1" i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Warunki powodzenia procesu mediacyjnego </a:t>
            </a:r>
            <a:endParaRPr lang="pl-PL" b="1" i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1800" b="1" i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Prezentacja istoty sporu: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pl-PL" sz="14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Wyjaśnienie zgłoszonego roszczenia – czego dotyczy termin + koszt lub każdy z tych elementów z osobna,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pl-PL" sz="14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Prezentacja podstaw ustalenia wartości/wielkości roszczenia:</a:t>
            </a:r>
          </a:p>
          <a:p>
            <a:pPr marL="285750" indent="-285750" algn="ctr"/>
            <a:r>
              <a:rPr lang="pl-PL" sz="14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wyjaśnienie teorii kosztu w odniesieniu do pojęcia szkody – „teoretyzowanie” wartości roszczenia kosztowego,</a:t>
            </a:r>
          </a:p>
          <a:p>
            <a:pPr marL="285750" indent="-285750" algn="ctr"/>
            <a:r>
              <a:rPr lang="pl-PL" sz="14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wyjaśnienie przesłanek dla przesunięcia terminu zakończenia inwestycji – analiza wpływu zdarzeń na termin wykonania wraz z weryfikacją ewentualnej zwłoki Wykonawcy</a:t>
            </a:r>
          </a:p>
          <a:p>
            <a:pPr marL="342900" indent="-342900" algn="ctr">
              <a:buFont typeface="+mj-lt"/>
              <a:buAutoNum type="arabicPeriod"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ctr">
              <a:buFont typeface="+mj-lt"/>
              <a:buAutoNum type="arabicPeriod"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7627C1EC-1DE0-4AA0-8A1C-2710E65AC3BB}"/>
              </a:ext>
            </a:extLst>
          </p:cNvPr>
          <p:cNvSpPr/>
          <p:nvPr/>
        </p:nvSpPr>
        <p:spPr>
          <a:xfrm>
            <a:off x="4342107" y="2780928"/>
            <a:ext cx="484632" cy="561212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293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b="1" spc="-15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MEDIACJA W SYSTEMIE 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82097" y="1829930"/>
            <a:ext cx="7404653" cy="419135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1800" b="1" i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Warunki powodzenia procesu mediacyjnego </a:t>
            </a:r>
            <a:endParaRPr lang="pl-PL" b="1" i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1800" b="1" i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Zrozumienie stanowiska drugiej strony: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pl-PL" sz="14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Weryfikacja zgłoszonego roszczenia Zamawiający + Wykonawca,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pl-PL" sz="14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Przedstawienie pełnej dokumentacji dowodowej dla roszczenia – Wykonawca,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pl-PL" sz="14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Prezentacja pełnej dokumentacji dowodowej dla podważenia zasadności roszczenia – Wykonawca + Zamawiający + Inżynier (udział Inżyniera w procesie mediacyjnym – brak jawności postępowania mediacyjnego oraz udział osób postronnych) 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pl-PL" sz="14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Uwarunkowania dotyczące odpowiedzialności w sferze dyscypliny finansów publicznych – nowelizacja przepisów</a:t>
            </a:r>
          </a:p>
          <a:p>
            <a:pPr marL="342900" indent="-342900" algn="ctr">
              <a:buFont typeface="+mj-lt"/>
              <a:buAutoNum type="arabicPeriod"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ctr">
              <a:buFont typeface="+mj-lt"/>
              <a:buAutoNum type="arabicPeriod"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7627C1EC-1DE0-4AA0-8A1C-2710E65AC3BB}"/>
              </a:ext>
            </a:extLst>
          </p:cNvPr>
          <p:cNvSpPr/>
          <p:nvPr/>
        </p:nvSpPr>
        <p:spPr>
          <a:xfrm>
            <a:off x="4342107" y="2780928"/>
            <a:ext cx="484632" cy="561212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7572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b="1" spc="-15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MEDIACJA W SYSTEMIE 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82097" y="1829930"/>
            <a:ext cx="7404653" cy="419135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1800" b="1" i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Brak jawności postępowania mediacyjnego oraz udział osób postronnych - </a:t>
            </a:r>
            <a:r>
              <a:rPr lang="pl-PL" sz="1800" b="1" i="1" u="sng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kpc</a:t>
            </a:r>
            <a:endParaRPr lang="pl-PL" b="1" i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1800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Art. 183.4. [Niejawność postępowania] </a:t>
            </a:r>
          </a:p>
          <a:p>
            <a:pPr marL="0" indent="0" algn="ctr">
              <a:buNone/>
            </a:pPr>
            <a:r>
              <a:rPr lang="pl-PL" sz="1800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§ 1. Postępowanie mediacyjne </a:t>
            </a:r>
            <a:r>
              <a:rPr lang="pl-PL" sz="1800" b="1" i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nie jest jawne</a:t>
            </a:r>
            <a:r>
              <a:rPr lang="pl-PL" sz="1800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0" indent="0" algn="ctr">
              <a:buNone/>
            </a:pPr>
            <a:r>
              <a:rPr lang="pl-PL" sz="1800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§ 2. Mediator, strony </a:t>
            </a:r>
            <a:r>
              <a:rPr lang="pl-PL" sz="1800" b="1" i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inne osoby </a:t>
            </a:r>
            <a:r>
              <a:rPr lang="pl-PL" sz="1800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biorące udział w postępowaniu mediacyjnym są obowiązane zachować w tajemnicy fakty, o których dowiedziały się w związku z prowadzeniem mediacji. Strony mogą zwolnić mediatora i inne osoby biorące udział w postępowaniu mediacyjnym z tego obowiązku.</a:t>
            </a:r>
          </a:p>
          <a:p>
            <a:pPr marL="0" indent="0" algn="ctr">
              <a:buNone/>
            </a:pPr>
            <a:r>
              <a:rPr lang="pl-PL" sz="1800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§ 3. Bezskuteczne jest powoływanie się w toku postępowania przed sądem lub sądem polubownym na propozycje ugodowe, propozycje wzajemnych ustępstw lub inne oświadczenia składane w postępowaniu mediacyjnym.</a:t>
            </a: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ctr">
              <a:buFont typeface="+mj-lt"/>
              <a:buAutoNum type="arabicPeriod"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59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b="1" spc="-15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MEDIACJA W SYSTEMIE 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82097" y="1829930"/>
            <a:ext cx="7404653" cy="419135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1800" b="1" i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Warunki powodzenia procesu mediacyjnego </a:t>
            </a:r>
            <a:endParaRPr lang="pl-PL" b="1" i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1800" b="1" i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Wzajemne ustępstwa stron: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pl-PL" sz="14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Czy ugoda oznaczać musi zawsze opcję „0” ?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pl-PL" sz="14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Zrozumienie stanowiska Wykonawcy,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pl-PL" sz="14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Zrozumienie zarzutów Zamawiającego,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pl-PL" sz="14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Wypracowanie uzasadnienia dla uznanej części roszczenia Wykonawcy,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pl-PL" sz="14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Wypracowanie uzasadnienia dla uznanych zarzutów Zamawiającego,</a:t>
            </a:r>
          </a:p>
          <a:p>
            <a:pPr marL="342900" indent="-342900" algn="ctr">
              <a:buFont typeface="+mj-lt"/>
              <a:buAutoNum type="arabicPeriod"/>
            </a:pPr>
            <a:r>
              <a:rPr lang="pl-PL" sz="14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Ustalenie treści ugody – zalecenie: nie pozostawiamy nierozwiązanych kwestii kontraktowych  - jak najszersze spektrum postanowień ugodowych.</a:t>
            </a:r>
          </a:p>
          <a:p>
            <a:pPr marL="342900" indent="-342900" algn="ctr">
              <a:buFont typeface="+mj-lt"/>
              <a:buAutoNum type="arabicPeriod"/>
            </a:pPr>
            <a:endParaRPr lang="pl-PL" sz="14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ctr">
              <a:buFont typeface="+mj-lt"/>
              <a:buAutoNum type="arabicPeriod"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ctr">
              <a:buFont typeface="+mj-lt"/>
              <a:buAutoNum type="arabicPeriod"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7627C1EC-1DE0-4AA0-8A1C-2710E65AC3BB}"/>
              </a:ext>
            </a:extLst>
          </p:cNvPr>
          <p:cNvSpPr/>
          <p:nvPr/>
        </p:nvSpPr>
        <p:spPr>
          <a:xfrm>
            <a:off x="4342107" y="2867788"/>
            <a:ext cx="484632" cy="561212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1896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b="1" spc="-15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MEDIACJA W SYSTEMIE 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82097" y="1829930"/>
            <a:ext cx="7404653" cy="41913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1800" b="1" i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Warunki powodzenia procesu mediacyjnego </a:t>
            </a:r>
            <a:endParaRPr lang="pl-PL" b="1" i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1800" b="1" i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Rola mediatora:</a:t>
            </a:r>
          </a:p>
          <a:p>
            <a:pPr marL="0" indent="0" algn="ctr">
              <a:buNone/>
            </a:pPr>
            <a:r>
              <a:rPr lang="pl-PL" sz="18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Kreatywny charakter działań mediatora – nie jestem „obserwatorem”, jestem „kreatorem” procesu mediacyjnego</a:t>
            </a:r>
          </a:p>
          <a:p>
            <a:pPr marL="342900" indent="-342900" algn="ctr">
              <a:buFont typeface="+mj-lt"/>
              <a:buAutoNum type="arabicPeriod"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7627C1EC-1DE0-4AA0-8A1C-2710E65AC3BB}"/>
              </a:ext>
            </a:extLst>
          </p:cNvPr>
          <p:cNvSpPr/>
          <p:nvPr/>
        </p:nvSpPr>
        <p:spPr>
          <a:xfrm>
            <a:off x="4329684" y="3068960"/>
            <a:ext cx="484632" cy="561212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8730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b="1" spc="-15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MEDIACJA W SYSTEMIE 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82097" y="1829930"/>
            <a:ext cx="7404653" cy="41913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1800" b="1" i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Rola mediatora w procesie mediacji- </a:t>
            </a:r>
            <a:r>
              <a:rPr lang="pl-PL" sz="1800" b="1" i="1" u="sng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kpc</a:t>
            </a:r>
            <a:endParaRPr lang="pl-PL" b="1" i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1800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Art. 183.3a. [Metody mediacji] Mediator prowadzi mediację, wykorzystując </a:t>
            </a:r>
            <a:r>
              <a:rPr lang="pl-PL" sz="1800" b="1" i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różne metody </a:t>
            </a:r>
            <a:r>
              <a:rPr lang="pl-PL" sz="1800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zmierzające do polubownego rozwiązania sporu, w tym poprzez wspieranie stron w formułowaniu przez nie propozycji ugodowych, lub </a:t>
            </a:r>
            <a:r>
              <a:rPr lang="pl-PL" sz="1800" b="1" i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zgodny wniosek stron może wskazać sposoby rozwiązania sporu, które nie są dla stron wiążące</a:t>
            </a:r>
            <a:r>
              <a:rPr lang="pl-PL" sz="1800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ctr">
              <a:buFont typeface="+mj-lt"/>
              <a:buAutoNum type="arabicPeriod"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2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b="1" spc="-15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MEDIACJA W SYSTEMIE 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82097" y="1829930"/>
            <a:ext cx="7404653" cy="41913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36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Dziękuję za uwagę</a:t>
            </a:r>
          </a:p>
          <a:p>
            <a:pPr marL="0" indent="0" algn="ctr">
              <a:buNone/>
            </a:pPr>
            <a:endParaRPr lang="pl-PL" sz="36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18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sz="36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AEA9FB91-908B-445B-8DD4-BEAE83F51B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4142502"/>
            <a:ext cx="1062413" cy="1080120"/>
          </a:xfrm>
          <a:prstGeom prst="rect">
            <a:avLst/>
          </a:prstGeom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CE201554-D226-4843-A924-40448A2928FA}"/>
              </a:ext>
            </a:extLst>
          </p:cNvPr>
          <p:cNvSpPr/>
          <p:nvPr/>
        </p:nvSpPr>
        <p:spPr>
          <a:xfrm>
            <a:off x="3563888" y="414250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Kancelaria Radcy Prawnego</a:t>
            </a:r>
            <a:br>
              <a:rPr lang="pl-PL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l-PL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Piotr Skrzypczak – Radca prawny</a:t>
            </a:r>
          </a:p>
        </p:txBody>
      </p:sp>
    </p:spTree>
    <p:extLst>
      <p:ext uri="{BB962C8B-B14F-4D97-AF65-F5344CB8AC3E}">
        <p14:creationId xmlns:p14="http://schemas.microsoft.com/office/powerpoint/2010/main" val="1092029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b="1" spc="-15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CZYM JEST MEDIACJA 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PRZESŁANKĄ KAŻDEGO PROCESU MEDIACYJNEGO JEST ROZBIEŻNOŚĆ STANOWISK STRON – SPÓR</a:t>
            </a: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BDBE903-754D-4328-ADBA-C807C3402B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3163" y="3134479"/>
            <a:ext cx="5432828" cy="3052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29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b="1" spc="-15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CZYM JEST MEDIACJA 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MEDIACJA OZNACZA UGODOWE ROZWIĄZANIE SPORU – POROZUMIENIE STRON</a:t>
            </a: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434E6AFB-5768-48E1-89BE-FEBDB63C07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497" y="3109595"/>
            <a:ext cx="3733006" cy="298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556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b="1" spc="-15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WARUNKI SKUTECZNEJ MEDIACJI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Prostokąt: zaokrąglone rogi 4">
            <a:extLst>
              <a:ext uri="{FF2B5EF4-FFF2-40B4-BE49-F238E27FC236}">
                <a16:creationId xmlns:a16="http://schemas.microsoft.com/office/drawing/2014/main" id="{61A44F3E-7B53-4451-8301-B7503EBF58D2}"/>
              </a:ext>
            </a:extLst>
          </p:cNvPr>
          <p:cNvSpPr/>
          <p:nvPr/>
        </p:nvSpPr>
        <p:spPr>
          <a:xfrm>
            <a:off x="3191425" y="2057400"/>
            <a:ext cx="2736304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UGODA</a:t>
            </a:r>
          </a:p>
        </p:txBody>
      </p:sp>
      <p:sp>
        <p:nvSpPr>
          <p:cNvPr id="8" name="Prostokąt: zaokrąglone rogi 7">
            <a:extLst>
              <a:ext uri="{FF2B5EF4-FFF2-40B4-BE49-F238E27FC236}">
                <a16:creationId xmlns:a16="http://schemas.microsoft.com/office/drawing/2014/main" id="{2092DB97-4B39-436C-ACA8-6DE637ED6EB6}"/>
              </a:ext>
            </a:extLst>
          </p:cNvPr>
          <p:cNvSpPr/>
          <p:nvPr/>
        </p:nvSpPr>
        <p:spPr>
          <a:xfrm>
            <a:off x="619090" y="4076700"/>
            <a:ext cx="2327241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PREZENTACJA</a:t>
            </a:r>
            <a:r>
              <a:rPr lang="pl-PL" sz="1600" dirty="0"/>
              <a:t> </a:t>
            </a:r>
            <a:r>
              <a:rPr lang="pl-PL" sz="16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ISTOTY</a:t>
            </a:r>
            <a:r>
              <a:rPr lang="pl-PL" sz="1600" dirty="0"/>
              <a:t> </a:t>
            </a:r>
            <a:r>
              <a:rPr lang="pl-PL" sz="16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SPORU</a:t>
            </a:r>
            <a:r>
              <a:rPr lang="pl-PL" sz="1600" dirty="0"/>
              <a:t> </a:t>
            </a:r>
          </a:p>
        </p:txBody>
      </p:sp>
      <p:sp>
        <p:nvSpPr>
          <p:cNvPr id="13" name="Prostokąt: zaokrąglone rogi 12">
            <a:extLst>
              <a:ext uri="{FF2B5EF4-FFF2-40B4-BE49-F238E27FC236}">
                <a16:creationId xmlns:a16="http://schemas.microsoft.com/office/drawing/2014/main" id="{D7988214-A126-4127-995A-C3D459941000}"/>
              </a:ext>
            </a:extLst>
          </p:cNvPr>
          <p:cNvSpPr/>
          <p:nvPr/>
        </p:nvSpPr>
        <p:spPr>
          <a:xfrm>
            <a:off x="3527884" y="4076700"/>
            <a:ext cx="2327241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ZROZUMIENIE STANOWISKA DRUGIEJ STRONY</a:t>
            </a:r>
            <a:endParaRPr lang="pl-PL" sz="1600" dirty="0"/>
          </a:p>
        </p:txBody>
      </p:sp>
      <p:sp>
        <p:nvSpPr>
          <p:cNvPr id="14" name="Prostokąt: zaokrąglone rogi 13">
            <a:extLst>
              <a:ext uri="{FF2B5EF4-FFF2-40B4-BE49-F238E27FC236}">
                <a16:creationId xmlns:a16="http://schemas.microsoft.com/office/drawing/2014/main" id="{8D1429E2-0C76-4B58-9845-0379270DE4B5}"/>
              </a:ext>
            </a:extLst>
          </p:cNvPr>
          <p:cNvSpPr/>
          <p:nvPr/>
        </p:nvSpPr>
        <p:spPr>
          <a:xfrm>
            <a:off x="6436678" y="4076700"/>
            <a:ext cx="2327241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WZAJEMNE I RACJONALNE USTĘPSTWA</a:t>
            </a:r>
            <a:endParaRPr lang="pl-PL" sz="1600" dirty="0"/>
          </a:p>
        </p:txBody>
      </p:sp>
      <p:cxnSp>
        <p:nvCxnSpPr>
          <p:cNvPr id="18" name="Łącznik prosty ze strzałką 17">
            <a:extLst>
              <a:ext uri="{FF2B5EF4-FFF2-40B4-BE49-F238E27FC236}">
                <a16:creationId xmlns:a16="http://schemas.microsoft.com/office/drawing/2014/main" id="{08A05096-3AA8-4C6E-9695-4C1B9E39C666}"/>
              </a:ext>
            </a:extLst>
          </p:cNvPr>
          <p:cNvCxnSpPr>
            <a:stCxn id="8" idx="0"/>
            <a:endCxn id="5" idx="1"/>
          </p:cNvCxnSpPr>
          <p:nvPr/>
        </p:nvCxnSpPr>
        <p:spPr>
          <a:xfrm flipV="1">
            <a:off x="1782711" y="2705472"/>
            <a:ext cx="1408714" cy="13712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ze strzałką 19">
            <a:extLst>
              <a:ext uri="{FF2B5EF4-FFF2-40B4-BE49-F238E27FC236}">
                <a16:creationId xmlns:a16="http://schemas.microsoft.com/office/drawing/2014/main" id="{04FAA87A-9EC8-44C5-942A-711459FAEB2A}"/>
              </a:ext>
            </a:extLst>
          </p:cNvPr>
          <p:cNvCxnSpPr>
            <a:stCxn id="13" idx="0"/>
          </p:cNvCxnSpPr>
          <p:nvPr/>
        </p:nvCxnSpPr>
        <p:spPr>
          <a:xfrm flipH="1" flipV="1">
            <a:off x="4691504" y="3353544"/>
            <a:ext cx="1" cy="7231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>
            <a:extLst>
              <a:ext uri="{FF2B5EF4-FFF2-40B4-BE49-F238E27FC236}">
                <a16:creationId xmlns:a16="http://schemas.microsoft.com/office/drawing/2014/main" id="{B050E969-E409-4C31-955A-6CD9BC00C9DA}"/>
              </a:ext>
            </a:extLst>
          </p:cNvPr>
          <p:cNvCxnSpPr>
            <a:stCxn id="14" idx="0"/>
            <a:endCxn id="5" idx="3"/>
          </p:cNvCxnSpPr>
          <p:nvPr/>
        </p:nvCxnSpPr>
        <p:spPr>
          <a:xfrm flipH="1" flipV="1">
            <a:off x="5927729" y="2705472"/>
            <a:ext cx="1672570" cy="13712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rostokąt: zaokrąglone rogi 22">
            <a:extLst>
              <a:ext uri="{FF2B5EF4-FFF2-40B4-BE49-F238E27FC236}">
                <a16:creationId xmlns:a16="http://schemas.microsoft.com/office/drawing/2014/main" id="{6CA2F033-E583-48DB-B83A-EDF7AA1DAC3F}"/>
              </a:ext>
            </a:extLst>
          </p:cNvPr>
          <p:cNvSpPr/>
          <p:nvPr/>
        </p:nvSpPr>
        <p:spPr>
          <a:xfrm>
            <a:off x="3527883" y="5543178"/>
            <a:ext cx="2327241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MEDIATOR </a:t>
            </a:r>
          </a:p>
          <a:p>
            <a:pPr algn="ctr"/>
            <a:r>
              <a:rPr lang="pl-PL" sz="16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ART. 183³ª KPC</a:t>
            </a:r>
            <a:endParaRPr lang="pl-PL" sz="1600" dirty="0"/>
          </a:p>
        </p:txBody>
      </p:sp>
      <p:cxnSp>
        <p:nvCxnSpPr>
          <p:cNvPr id="25" name="Łącznik prosty ze strzałką 24">
            <a:extLst>
              <a:ext uri="{FF2B5EF4-FFF2-40B4-BE49-F238E27FC236}">
                <a16:creationId xmlns:a16="http://schemas.microsoft.com/office/drawing/2014/main" id="{C59B4525-B859-4ABD-9C70-22D7BC8024BD}"/>
              </a:ext>
            </a:extLst>
          </p:cNvPr>
          <p:cNvCxnSpPr>
            <a:stCxn id="23" idx="1"/>
            <a:endCxn id="8" idx="2"/>
          </p:cNvCxnSpPr>
          <p:nvPr/>
        </p:nvCxnSpPr>
        <p:spPr>
          <a:xfrm flipH="1" flipV="1">
            <a:off x="1782711" y="4991100"/>
            <a:ext cx="1745172" cy="1009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>
            <a:extLst>
              <a:ext uri="{FF2B5EF4-FFF2-40B4-BE49-F238E27FC236}">
                <a16:creationId xmlns:a16="http://schemas.microsoft.com/office/drawing/2014/main" id="{8FAAC1B4-238D-41B7-AE7A-F8A75C46D06D}"/>
              </a:ext>
            </a:extLst>
          </p:cNvPr>
          <p:cNvCxnSpPr>
            <a:stCxn id="23" idx="0"/>
            <a:endCxn id="13" idx="2"/>
          </p:cNvCxnSpPr>
          <p:nvPr/>
        </p:nvCxnSpPr>
        <p:spPr>
          <a:xfrm flipV="1">
            <a:off x="4691504" y="4991100"/>
            <a:ext cx="1" cy="552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Łącznik prosty ze strzałką 28">
            <a:extLst>
              <a:ext uri="{FF2B5EF4-FFF2-40B4-BE49-F238E27FC236}">
                <a16:creationId xmlns:a16="http://schemas.microsoft.com/office/drawing/2014/main" id="{9299B731-50F2-4867-98CA-A561B11956B5}"/>
              </a:ext>
            </a:extLst>
          </p:cNvPr>
          <p:cNvCxnSpPr>
            <a:stCxn id="23" idx="3"/>
            <a:endCxn id="14" idx="2"/>
          </p:cNvCxnSpPr>
          <p:nvPr/>
        </p:nvCxnSpPr>
        <p:spPr>
          <a:xfrm flipV="1">
            <a:off x="5855124" y="4991100"/>
            <a:ext cx="1745175" cy="1009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4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b="1" spc="-15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ISTOTA SPORU KONTRAKTOWEGO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PODSTAWOWE KWESTIE SPORNE W STRUKTURZE KONTRAKTOWEJ </a:t>
            </a: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Owal 5">
            <a:extLst>
              <a:ext uri="{FF2B5EF4-FFF2-40B4-BE49-F238E27FC236}">
                <a16:creationId xmlns:a16="http://schemas.microsoft.com/office/drawing/2014/main" id="{B28F945A-F362-421F-AE96-ED4BE5638177}"/>
              </a:ext>
            </a:extLst>
          </p:cNvPr>
          <p:cNvSpPr/>
          <p:nvPr/>
        </p:nvSpPr>
        <p:spPr>
          <a:xfrm>
            <a:off x="882096" y="3288214"/>
            <a:ext cx="3312368" cy="256449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TERMIN – KARY UMOWNE</a:t>
            </a:r>
          </a:p>
        </p:txBody>
      </p:sp>
      <p:sp>
        <p:nvSpPr>
          <p:cNvPr id="8" name="Owal 7">
            <a:extLst>
              <a:ext uri="{FF2B5EF4-FFF2-40B4-BE49-F238E27FC236}">
                <a16:creationId xmlns:a16="http://schemas.microsoft.com/office/drawing/2014/main" id="{89008F67-6CB1-46AC-BE37-A7D4459D198A}"/>
              </a:ext>
            </a:extLst>
          </p:cNvPr>
          <p:cNvSpPr/>
          <p:nvPr/>
        </p:nvSpPr>
        <p:spPr>
          <a:xfrm>
            <a:off x="5436096" y="4005064"/>
            <a:ext cx="2448272" cy="1130796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DODATKOWY KOSZT</a:t>
            </a:r>
          </a:p>
        </p:txBody>
      </p:sp>
    </p:spTree>
    <p:extLst>
      <p:ext uri="{BB962C8B-B14F-4D97-AF65-F5344CB8AC3E}">
        <p14:creationId xmlns:p14="http://schemas.microsoft.com/office/powerpoint/2010/main" val="36980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b="1" spc="-15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MEDIACJA W SYSTEMIE 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PODSTAWOWA PRZESZKODA WE WDROŻENIU PROCEDURY MEDIACYJNEJ W SYSTEMIE PZP</a:t>
            </a: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18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Dyspozycja art. 5 ust. 1 pkt. 2) Ustawy o  odpowiedzialności za naruszenie dyscypliny finansów publicznych (Dz.U. z 2017 r. poz. 1311) – tzw. „</a:t>
            </a:r>
            <a:r>
              <a:rPr lang="pl-PL" sz="1800" b="1" i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Uondf</a:t>
            </a:r>
            <a:r>
              <a:rPr lang="pl-PL" sz="18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</a:t>
            </a:r>
          </a:p>
          <a:p>
            <a:pPr marL="34290" indent="0">
              <a:buNone/>
            </a:pPr>
            <a:endParaRPr lang="pl-PL" dirty="0"/>
          </a:p>
          <a:p>
            <a:pPr marL="34290" indent="0" algn="just">
              <a:buNone/>
            </a:pPr>
            <a:r>
              <a:rPr lang="pl-PL" sz="1400" i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Naruszeniem dyscypliny finansów publicznych jest </a:t>
            </a:r>
            <a:r>
              <a:rPr lang="pl-PL" sz="1400" b="1" i="1" u="sng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niepobranie lub niedochodzenie </a:t>
            </a:r>
            <a:r>
              <a:rPr lang="pl-PL" sz="1400" i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należności Skarbu Państwa, jednostki samorządu terytorialnego lub innej jednostki sektora finansów publicznych albo pobranie lub dochodzenie tej należności w wysokości niższej niż wynikająca z prawidłowego obliczenia.</a:t>
            </a: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18B29DA7-E6B9-4406-A3A4-EF270F77A0A0}"/>
              </a:ext>
            </a:extLst>
          </p:cNvPr>
          <p:cNvSpPr/>
          <p:nvPr/>
        </p:nvSpPr>
        <p:spPr>
          <a:xfrm>
            <a:off x="4329684" y="2780928"/>
            <a:ext cx="484632" cy="97840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646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b="1" spc="-15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MEDIACJA W SYSTEMIE 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44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 NAS CZEKA W PRZYSZŁOŚCI ?</a:t>
            </a: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90635631-3645-4931-92A3-4CEF01A853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872" y="4077072"/>
            <a:ext cx="1937035" cy="25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630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b="1" spc="-15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MEDIACJA W SYSTEMIE 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32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TSUNAMI MEDIACJI !!!!!</a:t>
            </a: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7627C1EC-1DE0-4AA0-8A1C-2710E65AC3BB}"/>
              </a:ext>
            </a:extLst>
          </p:cNvPr>
          <p:cNvSpPr/>
          <p:nvPr/>
        </p:nvSpPr>
        <p:spPr>
          <a:xfrm>
            <a:off x="4317261" y="3424040"/>
            <a:ext cx="484632" cy="97840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B8C3F8FD-1EF2-4FC5-8462-448FBF9C6904}"/>
              </a:ext>
            </a:extLst>
          </p:cNvPr>
          <p:cNvSpPr/>
          <p:nvPr/>
        </p:nvSpPr>
        <p:spPr>
          <a:xfrm>
            <a:off x="2528900" y="4702721"/>
            <a:ext cx="4086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Ustawa o zmianie niektórych ustaw w celu ułatwienia dochodzenia wierzytelności</a:t>
            </a:r>
          </a:p>
          <a:p>
            <a:pPr algn="ctr"/>
            <a:r>
              <a:rPr lang="pl-PL" sz="16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 dnia 7 kwietnia 2017 r. (Dz.U. z 2017 r. poz. 933) – przepisy obowiązują od 1 czerwca 2017 roku</a:t>
            </a:r>
          </a:p>
        </p:txBody>
      </p:sp>
    </p:spTree>
    <p:extLst>
      <p:ext uri="{BB962C8B-B14F-4D97-AF65-F5344CB8AC3E}">
        <p14:creationId xmlns:p14="http://schemas.microsoft.com/office/powerpoint/2010/main" val="276368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600" b="1" spc="-15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MEDIACJA W SYSTEMIE PZP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18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Wprowadzenie art. 54a do Ustawy o finansach publicznych</a:t>
            </a:r>
          </a:p>
          <a:p>
            <a:pPr marL="0" indent="0" algn="ctr">
              <a:buNone/>
            </a:pPr>
            <a:r>
              <a:rPr lang="pl-PL" sz="18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(Dz.U. z 2016 r. poz. 1870 z </a:t>
            </a:r>
            <a:r>
              <a:rPr lang="pl-PL" sz="1800" b="1" i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późn</a:t>
            </a:r>
            <a:r>
              <a:rPr lang="pl-PL" sz="18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zm.)</a:t>
            </a: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pl-PL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7627C1EC-1DE0-4AA0-8A1C-2710E65AC3BB}"/>
              </a:ext>
            </a:extLst>
          </p:cNvPr>
          <p:cNvSpPr/>
          <p:nvPr/>
        </p:nvSpPr>
        <p:spPr>
          <a:xfrm>
            <a:off x="4317261" y="3447829"/>
            <a:ext cx="484632" cy="97840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B8C3F8FD-1EF2-4FC5-8462-448FBF9C6904}"/>
              </a:ext>
            </a:extLst>
          </p:cNvPr>
          <p:cNvSpPr/>
          <p:nvPr/>
        </p:nvSpPr>
        <p:spPr>
          <a:xfrm>
            <a:off x="527129" y="4517677"/>
            <a:ext cx="80648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i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Art. 54a. [Ugoda w sprawie spornej należności] </a:t>
            </a:r>
          </a:p>
          <a:p>
            <a:pPr algn="ctr"/>
            <a:r>
              <a:rPr lang="pl-PL" sz="1400" i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Jednostka sektora finansów publicznych </a:t>
            </a:r>
            <a:r>
              <a:rPr lang="pl-PL" sz="1400" b="1" i="1" u="sng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może zawrzeć ugodę w sprawie spornej należności cywilnoprawnej</a:t>
            </a:r>
            <a:r>
              <a:rPr lang="pl-PL" sz="1400" i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 przypadku dokonania oceny, że skutki ugody są dla tej jednostki lub odpowiednio Skarbu Państwa albo budżetu jednostki samorządu terytorialnego korzystniejsze niż prawdopodobny wynik postępowania sądowego albo arbitrażowego. </a:t>
            </a:r>
          </a:p>
          <a:p>
            <a:pPr algn="ctr"/>
            <a:r>
              <a:rPr lang="pl-PL" sz="1400" i="1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Ocena skutków ugody nastąpi, w formie pisemnej, z uwzględnieniem okoliczności sprawy, w szczególności zasadności spornych żądań, możliwości ich zaspokojenia i przewidywanego czasu trwania oraz kosztów postępowania sądowego albo arbitrażowego. </a:t>
            </a:r>
          </a:p>
        </p:txBody>
      </p:sp>
    </p:spTree>
    <p:extLst>
      <p:ext uri="{BB962C8B-B14F-4D97-AF65-F5344CB8AC3E}">
        <p14:creationId xmlns:p14="http://schemas.microsoft.com/office/powerpoint/2010/main" val="375105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odstawa">
  <a:themeElements>
    <a:clrScheme name="Podstawa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Podstawa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odstawa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TM03457444[[fn=Podstawa]]</Template>
  <TotalTime>10492</TotalTime>
  <Words>866</Words>
  <Application>Microsoft Office PowerPoint</Application>
  <PresentationFormat>Pokaz na ekranie (4:3)</PresentationFormat>
  <Paragraphs>157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4" baseType="lpstr">
      <vt:lpstr>Arial</vt:lpstr>
      <vt:lpstr>Calibri</vt:lpstr>
      <vt:lpstr>Corbel</vt:lpstr>
      <vt:lpstr>Times New Roman</vt:lpstr>
      <vt:lpstr>Verdana</vt:lpstr>
      <vt:lpstr>Podstawa</vt:lpstr>
      <vt:lpstr>ZNACZENIE PROCEDURY MEDIACYJNEJ DLA MINIMALIZACJI RYZYK KONTRAKTOWYCH  W  SYSTEMIE ZAMÓWIEŃ PUBLICZNYCH                             Kancelaria Radcy Prawnego                        Piotr Skrzypczak – Radca prawny  </vt:lpstr>
      <vt:lpstr>CZYM JEST MEDIACJA ?</vt:lpstr>
      <vt:lpstr>CZYM JEST MEDIACJA ?</vt:lpstr>
      <vt:lpstr>WARUNKI SKUTECZNEJ MEDIACJI</vt:lpstr>
      <vt:lpstr>ISTOTA SPORU KONTRAKTOWEGO </vt:lpstr>
      <vt:lpstr>MEDIACJA W SYSTEMIE PZP</vt:lpstr>
      <vt:lpstr>MEDIACJA W SYSTEMIE PZP</vt:lpstr>
      <vt:lpstr>MEDIACJA W SYSTEMIE PZP</vt:lpstr>
      <vt:lpstr>MEDIACJA W SYSTEMIE PZP</vt:lpstr>
      <vt:lpstr>MEDIACJA W SYSTEMIE PZP</vt:lpstr>
      <vt:lpstr>MEDIACJA W SYSTEMIE PZP</vt:lpstr>
      <vt:lpstr>MEDIACJA W SYSTEMIE PZP</vt:lpstr>
      <vt:lpstr>MEDIACJA W SYSTEMIE PZP</vt:lpstr>
      <vt:lpstr>MEDIACJA W SYSTEMIE PZP</vt:lpstr>
      <vt:lpstr>MEDIACJA W SYSTEMIE PZP</vt:lpstr>
      <vt:lpstr>MEDIACJA W SYSTEMIE PZP</vt:lpstr>
      <vt:lpstr>MEDIACJA W SYSTEMIE PZP</vt:lpstr>
      <vt:lpstr>MEDIACJA W SYSTEMIE PZP</vt:lpstr>
    </vt:vector>
  </TitlesOfParts>
  <Company>Conecto Sp. z o.o.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Piotr Skrzypczak</dc:creator>
  <cp:lastModifiedBy>Piotr Skrzypczak</cp:lastModifiedBy>
  <cp:revision>594</cp:revision>
  <cp:lastPrinted>2014-10-11T17:50:37Z</cp:lastPrinted>
  <dcterms:created xsi:type="dcterms:W3CDTF">2005-01-26T13:43:24Z</dcterms:created>
  <dcterms:modified xsi:type="dcterms:W3CDTF">2017-11-24T11:01:04Z</dcterms:modified>
</cp:coreProperties>
</file>