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00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25" r:id="rId3"/>
    <p:sldId id="426" r:id="rId4"/>
    <p:sldId id="428" r:id="rId5"/>
    <p:sldId id="429" r:id="rId6"/>
    <p:sldId id="431" r:id="rId7"/>
    <p:sldId id="432" r:id="rId8"/>
    <p:sldId id="433" r:id="rId9"/>
    <p:sldId id="434" r:id="rId10"/>
    <p:sldId id="443" r:id="rId11"/>
    <p:sldId id="444" r:id="rId12"/>
    <p:sldId id="445" r:id="rId13"/>
    <p:sldId id="447" r:id="rId14"/>
    <p:sldId id="449" r:id="rId15"/>
    <p:sldId id="450" r:id="rId16"/>
    <p:sldId id="451" r:id="rId17"/>
    <p:sldId id="453" r:id="rId18"/>
    <p:sldId id="441" r:id="rId19"/>
    <p:sldId id="452" r:id="rId20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EE0202"/>
    <a:srgbClr val="DEA900"/>
    <a:srgbClr val="2404E6"/>
    <a:srgbClr val="917F5B"/>
    <a:srgbClr val="C7BCA5"/>
    <a:srgbClr val="8C8360"/>
    <a:srgbClr val="EFF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03447BB-5D67-496B-8E87-E561075AD55C}" styleName="Styl ciemny 1 — Ak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yl ciemny 1 — Ak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 jasny 3 — Ak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7719" autoAdjust="0"/>
  </p:normalViewPr>
  <p:slideViewPr>
    <p:cSldViewPr>
      <p:cViewPr varScale="1">
        <p:scale>
          <a:sx n="67" d="100"/>
          <a:sy n="67" d="100"/>
        </p:scale>
        <p:origin x="65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50458182820359E-2"/>
          <c:y val="2.7862538957408239E-2"/>
          <c:w val="0.94051535679585452"/>
          <c:h val="0.934698858920901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3333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Angielski!$A$1:$A$8</c:f>
              <c:strCache>
                <c:ptCount val="8"/>
                <c:pt idx="0">
                  <c:v>TP</c:v>
                </c:pt>
                <c:pt idx="1">
                  <c:v>UC</c:v>
                </c:pt>
                <c:pt idx="2">
                  <c:v>LR</c:v>
                </c:pt>
                <c:pt idx="3">
                  <c:v>FO</c:v>
                </c:pt>
                <c:pt idx="4">
                  <c:v>AR</c:v>
                </c:pt>
                <c:pt idx="5">
                  <c:v>PA</c:v>
                </c:pt>
                <c:pt idx="6">
                  <c:v>FD</c:v>
                </c:pt>
                <c:pt idx="7">
                  <c:v>LA</c:v>
                </c:pt>
              </c:strCache>
            </c:strRef>
          </c:cat>
          <c:val>
            <c:numRef>
              <c:f>Angielski!$H$1:$H$8</c:f>
              <c:numCache>
                <c:formatCode>0%</c:formatCode>
                <c:ptCount val="8"/>
                <c:pt idx="0">
                  <c:v>0.22123893805309741</c:v>
                </c:pt>
                <c:pt idx="1">
                  <c:v>0.17699115044247829</c:v>
                </c:pt>
                <c:pt idx="2">
                  <c:v>0.17256637168141609</c:v>
                </c:pt>
                <c:pt idx="3">
                  <c:v>0.12831858407079649</c:v>
                </c:pt>
                <c:pt idx="4">
                  <c:v>0.10619469026548689</c:v>
                </c:pt>
                <c:pt idx="5">
                  <c:v>0.1017699115044247</c:v>
                </c:pt>
                <c:pt idx="6">
                  <c:v>7.9646017699115113E-2</c:v>
                </c:pt>
                <c:pt idx="7">
                  <c:v>1.3274336283185841E-2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F2-4274-BABA-F8060B7C8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284892144"/>
        <c:axId val="284887832"/>
      </c:barChart>
      <c:catAx>
        <c:axId val="28489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284887832"/>
        <c:crosses val="autoZero"/>
        <c:auto val="1"/>
        <c:lblAlgn val="ctr"/>
        <c:lblOffset val="100"/>
        <c:noMultiLvlLbl val="0"/>
      </c:catAx>
      <c:valAx>
        <c:axId val="284887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28489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prstDash val="solid"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64107023744695"/>
          <c:y val="7.5044695783380772E-2"/>
          <c:w val="0.79916567442742392"/>
          <c:h val="0.91287793296266473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explosion val="4"/>
          <c:dPt>
            <c:idx val="0"/>
            <c:bubble3D val="0"/>
            <c:explosion val="11"/>
            <c:spPr>
              <a:gradFill rotWithShape="1">
                <a:gsLst>
                  <a:gs pos="0">
                    <a:schemeClr val="accent6">
                      <a:tint val="58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tint val="58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tint val="58000"/>
                      <a:shade val="78000"/>
                      <a:satMod val="120000"/>
                      <a:lumMod val="99000"/>
                    </a:schemeClr>
                  </a:gs>
                </a:gsLst>
                <a:lin ang="16200000" scaled="0"/>
              </a:gradFill>
              <a:ln w="28575"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contourW="28575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29-42F7-9247-BBE20E246BC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tint val="86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tint val="86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tint val="86000"/>
                      <a:shade val="78000"/>
                      <a:satMod val="120000"/>
                      <a:lumMod val="99000"/>
                    </a:schemeClr>
                  </a:gs>
                </a:gsLst>
                <a:lin ang="16200000" scaled="0"/>
              </a:gradFill>
              <a:ln w="28575"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contourW="28575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29-42F7-9247-BBE20E246BC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hade val="86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shade val="86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shade val="86000"/>
                      <a:shade val="78000"/>
                      <a:satMod val="120000"/>
                      <a:lumMod val="99000"/>
                    </a:schemeClr>
                  </a:gs>
                </a:gsLst>
                <a:lin ang="16200000" scaled="0"/>
              </a:gradFill>
              <a:ln w="28575"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contourW="28575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B29-42F7-9247-BBE20E246BC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shade val="58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shade val="58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shade val="58000"/>
                      <a:shade val="78000"/>
                      <a:satMod val="120000"/>
                      <a:lumMod val="99000"/>
                    </a:schemeClr>
                  </a:gs>
                </a:gsLst>
                <a:lin ang="16200000" scaled="0"/>
              </a:gradFill>
              <a:ln w="28575"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contourW="28575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B29-42F7-9247-BBE20E246BCD}"/>
              </c:ext>
            </c:extLst>
          </c:dPt>
          <c:dLbls>
            <c:dLbl>
              <c:idx val="0"/>
              <c:layout>
                <c:manualLayout>
                  <c:x val="-0.25129960307440585"/>
                  <c:y val="-4.9992993046247269E-2"/>
                </c:manualLayout>
              </c:layout>
              <c:spPr>
                <a:noFill/>
                <a:ln w="6350" cmpd="sng">
                  <a:noFill/>
                  <a:round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ln>
                        <a:noFill/>
                      </a:ln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B29-42F7-9247-BBE20E246BC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0.24390560139782447"/>
                  <c:y val="-0.108778902062250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50F6688-79AC-4AD5-B784-A7D9EA6B063B}" type="CATEGORYNAME">
                      <a:rPr lang="en-US" b="1">
                        <a:solidFill>
                          <a:srgbClr val="FF0000"/>
                        </a:solidFill>
                      </a:rPr>
                      <a:pPr>
                        <a:defRPr b="1">
                          <a:ln>
                            <a:noFill/>
                          </a:ln>
                          <a:solidFill>
                            <a:srgbClr val="FF0000"/>
                          </a:solidFill>
                        </a:defRPr>
                      </a:pPr>
                      <a:t>[NAZWA KATEGORII]</a:t>
                    </a:fld>
                    <a:r>
                      <a:rPr lang="en-US" b="1" baseline="0" dirty="0">
                        <a:solidFill>
                          <a:srgbClr val="FF0000"/>
                        </a:solidFill>
                      </a:rPr>
                      <a:t>
</a:t>
                    </a:r>
                    <a:fld id="{EEC0BB06-9CE4-445B-BCC8-64EB56C73872}" type="PERCENTAGE">
                      <a:rPr lang="en-US" b="1" baseline="0">
                        <a:solidFill>
                          <a:srgbClr val="FF0000"/>
                        </a:solidFill>
                      </a:rPr>
                      <a:pPr>
                        <a:defRPr b="1">
                          <a:ln>
                            <a:noFill/>
                          </a:ln>
                          <a:solidFill>
                            <a:srgbClr val="FF0000"/>
                          </a:solidFill>
                        </a:defRPr>
                      </a:pPr>
                      <a:t>[PROCENTOWE]</a:t>
                    </a:fld>
                    <a:endParaRPr lang="en-US" b="1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 w="6350"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ln>
                        <a:noFill/>
                      </a:ln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B29-42F7-9247-BBE20E246BC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365843189140602"/>
                      <c:h val="0.1314587245008518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7.1451656886608567E-2"/>
                  <c:y val="-3.102215235453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B29-42F7-9247-BBE20E246BCD}"/>
                </c:ext>
                <c:ext xmlns:c15="http://schemas.microsoft.com/office/drawing/2012/chart" uri="{CE6537A1-D6FC-4f65-9D91-7224C49458BB}">
                  <c15:layout>
                    <c:manualLayout>
                      <c:w val="0.21367954065709871"/>
                      <c:h val="0.1201413588040427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36728387788210376"/>
                  <c:y val="-6.20333634461975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B29-42F7-9247-BBE20E246BCD}"/>
                </c:ext>
                <c:ext xmlns:c15="http://schemas.microsoft.com/office/drawing/2012/chart" uri="{CE6537A1-D6FC-4f65-9D91-7224C49458BB}">
                  <c15:layout>
                    <c:manualLayout>
                      <c:w val="0.31383874013998436"/>
                      <c:h val="0.11720265537595551"/>
                    </c:manualLayout>
                  </c15:layout>
                </c:ext>
              </c:extLst>
            </c:dLbl>
            <c:spPr>
              <a:noFill/>
              <a:ln w="6350">
                <a:solidFill>
                  <a:schemeClr val="bg2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ln>
                      <a:noFill/>
                    </a:ln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2700" cap="flat" cmpd="sng">
                  <a:solidFill>
                    <a:schemeClr val="bg2"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Arkusz1!$A$2:$A$5</c:f>
              <c:strCache>
                <c:ptCount val="4"/>
                <c:pt idx="0">
                  <c:v>change of decision or conditions</c:v>
                </c:pt>
                <c:pt idx="1">
                  <c:v>prolonged administrative procedure</c:v>
                </c:pt>
                <c:pt idx="2">
                  <c:v>unsettled issue of compensation </c:v>
                </c:pt>
                <c:pt idx="3">
                  <c:v>actions of other entities hampering contractor actions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50</c:v>
                </c:pt>
                <c:pt idx="1">
                  <c:v>36</c:v>
                </c:pt>
                <c:pt idx="2">
                  <c:v>8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B29-42F7-9247-BBE20E246BC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6308573928258966"/>
          <c:y val="0.11946446961894953"/>
          <c:w val="0.6890108267716536"/>
          <c:h val="0.87435633367662202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explosion val="4"/>
          <c:dPt>
            <c:idx val="0"/>
            <c:bubble3D val="0"/>
            <c:explosion val="11"/>
            <c:spPr>
              <a:gradFill rotWithShape="1">
                <a:gsLst>
                  <a:gs pos="0">
                    <a:schemeClr val="accent6">
                      <a:tint val="58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tint val="58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tint val="58000"/>
                      <a:shade val="78000"/>
                      <a:satMod val="120000"/>
                      <a:lumMod val="99000"/>
                    </a:schemeClr>
                  </a:gs>
                </a:gsLst>
                <a:lin ang="16200000" scaled="0"/>
              </a:gradFill>
              <a:ln w="28575"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contourW="28575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66-44B8-A1CF-F3DC96E603F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tint val="86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tint val="86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tint val="86000"/>
                      <a:shade val="78000"/>
                      <a:satMod val="120000"/>
                      <a:lumMod val="99000"/>
                    </a:schemeClr>
                  </a:gs>
                </a:gsLst>
                <a:lin ang="16200000" scaled="0"/>
              </a:gradFill>
              <a:ln w="28575"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contourW="28575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66-44B8-A1CF-F3DC96E603F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hade val="86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shade val="86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shade val="86000"/>
                      <a:shade val="78000"/>
                      <a:satMod val="120000"/>
                      <a:lumMod val="99000"/>
                    </a:schemeClr>
                  </a:gs>
                </a:gsLst>
                <a:lin ang="16200000" scaled="0"/>
              </a:gradFill>
              <a:ln w="28575"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contourW="28575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66-44B8-A1CF-F3DC96E603F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shade val="58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shade val="58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shade val="58000"/>
                      <a:shade val="78000"/>
                      <a:satMod val="120000"/>
                      <a:lumMod val="99000"/>
                    </a:schemeClr>
                  </a:gs>
                </a:gsLst>
                <a:lin ang="16200000" scaled="0"/>
              </a:gradFill>
              <a:ln w="28575"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contourW="28575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466-44B8-A1CF-F3DC96E603FD}"/>
              </c:ext>
            </c:extLst>
          </c:dPt>
          <c:dLbls>
            <c:dLbl>
              <c:idx val="0"/>
              <c:layout>
                <c:manualLayout>
                  <c:x val="-0.1590795599443843"/>
                  <c:y val="-0.15916846922714606"/>
                </c:manualLayout>
              </c:layout>
              <c:spPr>
                <a:noFill/>
                <a:ln w="6350" cmpd="sng">
                  <a:noFill/>
                  <a:round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ln>
                        <a:noFill/>
                      </a:ln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466-44B8-A1CF-F3DC96E603F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-2.6370079632111756E-2"/>
                  <c:y val="1.9965763245413288E-2"/>
                </c:manualLayout>
              </c:layout>
              <c:tx>
                <c:rich>
                  <a:bodyPr/>
                  <a:lstStyle/>
                  <a:p>
                    <a:fld id="{750F6688-79AC-4AD5-B784-A7D9EA6B063B}" type="CATEGORYNAME">
                      <a:rPr lang="en-US" b="1">
                        <a:solidFill>
                          <a:srgbClr val="FF0000"/>
                        </a:solidFill>
                      </a:rPr>
                      <a:pPr/>
                      <a:t>[NAZWA KATEGORII]</a:t>
                    </a:fld>
                    <a:r>
                      <a:rPr lang="en-US" b="1" baseline="0" dirty="0">
                        <a:solidFill>
                          <a:srgbClr val="FF0000"/>
                        </a:solidFill>
                      </a:rPr>
                      <a:t>
</a:t>
                    </a:r>
                    <a:fld id="{EEC0BB06-9CE4-445B-BCC8-64EB56C73872}" type="PERCENTAG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[PROCENTOWE]</a:t>
                    </a:fld>
                    <a:endParaRPr lang="en-US" b="1" baseline="0" dirty="0">
                      <a:solidFill>
                        <a:srgbClr val="FF0000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466-44B8-A1CF-F3DC96E603FD}"/>
                </c:ext>
                <c:ext xmlns:c15="http://schemas.microsoft.com/office/drawing/2012/chart" uri="{CE6537A1-D6FC-4f65-9D91-7224C49458BB}">
                  <c15:layout>
                    <c:manualLayout>
                      <c:w val="0.24656462096379406"/>
                      <c:h val="0.1046798341168578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4.4494983236811676E-2"/>
                  <c:y val="-0.10311916492682277"/>
                </c:manualLayout>
              </c:layout>
              <c:spPr>
                <a:noFill/>
                <a:ln w="6350">
                  <a:solidFill>
                    <a:schemeClr val="bg2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97" b="1" i="0" u="none" strike="noStrike" kern="1200" baseline="0">
                      <a:ln>
                        <a:noFill/>
                      </a:ln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466-44B8-A1CF-F3DC96E603F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489248290828688"/>
                      <c:h val="9.130255377512609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3240113573489557"/>
                  <c:y val="-7.54228086381945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466-44B8-A1CF-F3DC96E603FD}"/>
                </c:ext>
                <c:ext xmlns:c15="http://schemas.microsoft.com/office/drawing/2012/chart" uri="{CE6537A1-D6FC-4f65-9D91-7224C49458BB}">
                  <c15:layout>
                    <c:manualLayout>
                      <c:w val="0.22729369907368824"/>
                      <c:h val="9.0423764991961461E-2"/>
                    </c:manualLayout>
                  </c15:layout>
                </c:ext>
              </c:extLst>
            </c:dLbl>
            <c:spPr>
              <a:noFill/>
              <a:ln w="6350">
                <a:solidFill>
                  <a:schemeClr val="bg2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ln>
                      <a:noFill/>
                    </a:ln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2700" cap="flat" cmpd="sng">
                  <a:solidFill>
                    <a:schemeClr val="bg2"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Arkusz1!$A$2:$A$5</c:f>
              <c:strCache>
                <c:ptCount val="4"/>
                <c:pt idx="0">
                  <c:v>faulty located over- and underground infrastructure</c:v>
                </c:pt>
                <c:pt idx="1">
                  <c:v>faulty identified ground and water conditions </c:v>
                </c:pt>
                <c:pt idx="2">
                  <c:v>protected elements of nature</c:v>
                </c:pt>
                <c:pt idx="3">
                  <c:v>other barriers on the site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65</c:v>
                </c:pt>
                <c:pt idx="1">
                  <c:v>18</c:v>
                </c:pt>
                <c:pt idx="2">
                  <c:v>10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466-44B8-A1CF-F3DC96E603F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512194162843994"/>
          <c:y val="0.14147023407118289"/>
          <c:w val="0.65012195614628676"/>
          <c:h val="0.85852976592881702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explosion val="4"/>
          <c:dPt>
            <c:idx val="0"/>
            <c:bubble3D val="0"/>
            <c:explosion val="11"/>
            <c:spPr>
              <a:gradFill rotWithShape="1">
                <a:gsLst>
                  <a:gs pos="0">
                    <a:schemeClr val="accent6">
                      <a:tint val="58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tint val="58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tint val="58000"/>
                      <a:shade val="78000"/>
                      <a:satMod val="120000"/>
                      <a:lumMod val="99000"/>
                    </a:schemeClr>
                  </a:gs>
                </a:gsLst>
                <a:lin ang="16200000" scaled="0"/>
              </a:gradFill>
              <a:ln w="28575"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contourW="28575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0E-4D71-9EF6-CC38066FD29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tint val="86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tint val="86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tint val="86000"/>
                      <a:shade val="78000"/>
                      <a:satMod val="120000"/>
                      <a:lumMod val="99000"/>
                    </a:schemeClr>
                  </a:gs>
                </a:gsLst>
                <a:lin ang="16200000" scaled="0"/>
              </a:gradFill>
              <a:ln w="28575"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contourW="28575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00E-4D71-9EF6-CC38066FD29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hade val="86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shade val="86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shade val="86000"/>
                      <a:shade val="78000"/>
                      <a:satMod val="120000"/>
                      <a:lumMod val="99000"/>
                    </a:schemeClr>
                  </a:gs>
                </a:gsLst>
                <a:lin ang="16200000" scaled="0"/>
              </a:gradFill>
              <a:ln w="28575"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contourW="28575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00E-4D71-9EF6-CC38066FD29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shade val="58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shade val="58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shade val="58000"/>
                      <a:shade val="78000"/>
                      <a:satMod val="120000"/>
                      <a:lumMod val="99000"/>
                    </a:schemeClr>
                  </a:gs>
                </a:gsLst>
                <a:lin ang="16200000" scaled="0"/>
              </a:gradFill>
              <a:ln w="28575"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contourW="28575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00E-4D71-9EF6-CC38066FD290}"/>
              </c:ext>
            </c:extLst>
          </c:dPt>
          <c:dLbls>
            <c:dLbl>
              <c:idx val="0"/>
              <c:layout>
                <c:manualLayout>
                  <c:x val="-0.19454881653334322"/>
                  <c:y val="-5.5504156810434648E-4"/>
                </c:manualLayout>
              </c:layout>
              <c:spPr>
                <a:noFill/>
                <a:ln w="6350" cmpd="sng">
                  <a:noFill/>
                  <a:round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ln>
                        <a:noFill/>
                      </a:ln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00E-4D71-9EF6-CC38066FD29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0.18999238556053827"/>
                  <c:y val="-0.1901455305366938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50F6688-79AC-4AD5-B784-A7D9EA6B063B}" type="CATEGORYNAME">
                      <a:rPr lang="en-US" b="1">
                        <a:solidFill>
                          <a:srgbClr val="FF0000"/>
                        </a:solidFill>
                      </a:rPr>
                      <a:pPr>
                        <a:defRPr b="1">
                          <a:ln>
                            <a:noFill/>
                          </a:ln>
                          <a:solidFill>
                            <a:srgbClr val="FF0000"/>
                          </a:solidFill>
                        </a:defRPr>
                      </a:pPr>
                      <a:t>[NAZWA KATEGORII]</a:t>
                    </a:fld>
                    <a:r>
                      <a:rPr lang="en-US" b="1" baseline="0" dirty="0">
                        <a:solidFill>
                          <a:srgbClr val="FF0000"/>
                        </a:solidFill>
                      </a:rPr>
                      <a:t>
</a:t>
                    </a:r>
                    <a:fld id="{EEC0BB06-9CE4-445B-BCC8-64EB56C73872}" type="PERCENTAGE">
                      <a:rPr lang="en-US" b="1" baseline="0">
                        <a:solidFill>
                          <a:srgbClr val="FF0000"/>
                        </a:solidFill>
                      </a:rPr>
                      <a:pPr>
                        <a:defRPr b="1">
                          <a:ln>
                            <a:noFill/>
                          </a:ln>
                          <a:solidFill>
                            <a:srgbClr val="FF0000"/>
                          </a:solidFill>
                        </a:defRPr>
                      </a:pPr>
                      <a:t>[PROCENTOWE]</a:t>
                    </a:fld>
                    <a:endParaRPr lang="en-US" b="1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 w="6350"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ln>
                        <a:noFill/>
                      </a:ln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00E-4D71-9EF6-CC38066FD29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677044542906851"/>
                      <c:h val="0.1046798341168578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4.828231606760657E-3"/>
                  <c:y val="-0.1092989088615906"/>
                </c:manualLayout>
              </c:layout>
              <c:spPr>
                <a:noFill/>
                <a:ln w="6350">
                  <a:solidFill>
                    <a:schemeClr val="bg2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97" b="1" i="0" u="none" strike="noStrike" kern="1200" baseline="0">
                      <a:ln>
                        <a:noFill/>
                      </a:ln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00E-4D71-9EF6-CC38066FD29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367953711000295"/>
                      <c:h val="9.130255377512609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3240113573489557"/>
                  <c:y val="-7.54228086381945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00E-4D71-9EF6-CC38066FD290}"/>
                </c:ext>
                <c:ext xmlns:c15="http://schemas.microsoft.com/office/drawing/2012/chart" uri="{CE6537A1-D6FC-4f65-9D91-7224C49458BB}">
                  <c15:layout>
                    <c:manualLayout>
                      <c:w val="0.22729369907368824"/>
                      <c:h val="9.0423764991961461E-2"/>
                    </c:manualLayout>
                  </c15:layout>
                </c:ext>
              </c:extLst>
            </c:dLbl>
            <c:spPr>
              <a:noFill/>
              <a:ln w="6350">
                <a:solidFill>
                  <a:schemeClr val="bg2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ln>
                      <a:noFill/>
                    </a:ln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2700" cap="flat" cmpd="sng">
                  <a:solidFill>
                    <a:schemeClr val="bg2"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Arkusz1!$A$2:$A$5</c:f>
              <c:strCache>
                <c:ptCount val="4"/>
                <c:pt idx="0">
                  <c:v>the company's operations</c:v>
                </c:pt>
                <c:pt idx="1">
                  <c:v>technical conditions</c:v>
                </c:pt>
                <c:pt idx="2">
                  <c:v>environmental protection</c:v>
                </c:pt>
                <c:pt idx="3">
                  <c:v>administrative procedures related to the construction investment process 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44</c:v>
                </c:pt>
                <c:pt idx="1">
                  <c:v>28</c:v>
                </c:pt>
                <c:pt idx="2">
                  <c:v>18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00E-4D71-9EF6-CC38066FD29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12292213473313E-2"/>
          <c:y val="1.6375495315335335E-2"/>
          <c:w val="0.92442104111986001"/>
          <c:h val="0.767103423693663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numer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Arkusz1!$A$2:$A$29</c:f>
              <c:strCache>
                <c:ptCount val="28"/>
                <c:pt idx="0">
                  <c:v>Italy</c:v>
                </c:pt>
                <c:pt idx="1">
                  <c:v>Greece</c:v>
                </c:pt>
                <c:pt idx="2">
                  <c:v>United Kingdom</c:v>
                </c:pt>
                <c:pt idx="3">
                  <c:v>Poland</c:v>
                </c:pt>
                <c:pt idx="4">
                  <c:v>Denmark</c:v>
                </c:pt>
                <c:pt idx="5">
                  <c:v>France</c:v>
                </c:pt>
                <c:pt idx="6">
                  <c:v>Bulgaria</c:v>
                </c:pt>
                <c:pt idx="7">
                  <c:v>Finland</c:v>
                </c:pt>
                <c:pt idx="8">
                  <c:v>Hungary</c:v>
                </c:pt>
                <c:pt idx="9">
                  <c:v>Latvia</c:v>
                </c:pt>
                <c:pt idx="10">
                  <c:v>Romania</c:v>
                </c:pt>
                <c:pt idx="11">
                  <c:v>Slovenia</c:v>
                </c:pt>
                <c:pt idx="12">
                  <c:v>Spain</c:v>
                </c:pt>
                <c:pt idx="13">
                  <c:v>Ireland</c:v>
                </c:pt>
                <c:pt idx="14">
                  <c:v>Netherlands</c:v>
                </c:pt>
                <c:pt idx="15">
                  <c:v>Estonia</c:v>
                </c:pt>
                <c:pt idx="16">
                  <c:v>Luxembourg</c:v>
                </c:pt>
                <c:pt idx="17">
                  <c:v>Croatia</c:v>
                </c:pt>
                <c:pt idx="18">
                  <c:v>Lithuania</c:v>
                </c:pt>
                <c:pt idx="19">
                  <c:v>Malta</c:v>
                </c:pt>
                <c:pt idx="20">
                  <c:v>Slovakia</c:v>
                </c:pt>
                <c:pt idx="21">
                  <c:v>Czech Republic</c:v>
                </c:pt>
                <c:pt idx="22">
                  <c:v>Austria</c:v>
                </c:pt>
                <c:pt idx="23">
                  <c:v>Cyprus</c:v>
                </c:pt>
                <c:pt idx="24">
                  <c:v>Belgium</c:v>
                </c:pt>
                <c:pt idx="25">
                  <c:v>Germany</c:v>
                </c:pt>
                <c:pt idx="26">
                  <c:v>Sweden</c:v>
                </c:pt>
                <c:pt idx="27">
                  <c:v>Portugal</c:v>
                </c:pt>
              </c:strCache>
            </c:strRef>
          </c:cat>
          <c:val>
            <c:numRef>
              <c:f>Arkusz1!$B$2:$B$29</c:f>
              <c:numCache>
                <c:formatCode>General</c:formatCode>
                <c:ptCount val="28"/>
                <c:pt idx="0">
                  <c:v>4315</c:v>
                </c:pt>
                <c:pt idx="1">
                  <c:v>3731</c:v>
                </c:pt>
                <c:pt idx="2">
                  <c:v>3368</c:v>
                </c:pt>
                <c:pt idx="3">
                  <c:v>1749</c:v>
                </c:pt>
                <c:pt idx="4">
                  <c:v>1582</c:v>
                </c:pt>
                <c:pt idx="5">
                  <c:v>1540</c:v>
                </c:pt>
                <c:pt idx="6">
                  <c:v>1384</c:v>
                </c:pt>
                <c:pt idx="7">
                  <c:v>1294</c:v>
                </c:pt>
                <c:pt idx="8">
                  <c:v>1268</c:v>
                </c:pt>
                <c:pt idx="9">
                  <c:v>1254</c:v>
                </c:pt>
                <c:pt idx="10">
                  <c:v>1153</c:v>
                </c:pt>
                <c:pt idx="11">
                  <c:v>857</c:v>
                </c:pt>
                <c:pt idx="12">
                  <c:v>664</c:v>
                </c:pt>
                <c:pt idx="13">
                  <c:v>650</c:v>
                </c:pt>
                <c:pt idx="14">
                  <c:v>624</c:v>
                </c:pt>
                <c:pt idx="15">
                  <c:v>598</c:v>
                </c:pt>
                <c:pt idx="16">
                  <c:v>574</c:v>
                </c:pt>
                <c:pt idx="17">
                  <c:v>505</c:v>
                </c:pt>
                <c:pt idx="18">
                  <c:v>497</c:v>
                </c:pt>
                <c:pt idx="19">
                  <c:v>485</c:v>
                </c:pt>
                <c:pt idx="20">
                  <c:v>464</c:v>
                </c:pt>
                <c:pt idx="21">
                  <c:v>450</c:v>
                </c:pt>
                <c:pt idx="22">
                  <c:v>389</c:v>
                </c:pt>
                <c:pt idx="23">
                  <c:v>372</c:v>
                </c:pt>
                <c:pt idx="24">
                  <c:v>368</c:v>
                </c:pt>
                <c:pt idx="25">
                  <c:v>337</c:v>
                </c:pt>
                <c:pt idx="26">
                  <c:v>136</c:v>
                </c:pt>
                <c:pt idx="27">
                  <c:v>119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1A-432B-AA43-345CFBF96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-27"/>
        <c:axId val="284885088"/>
        <c:axId val="284888224"/>
      </c:barChart>
      <c:catAx>
        <c:axId val="28488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4888224"/>
        <c:crosses val="autoZero"/>
        <c:auto val="1"/>
        <c:lblAlgn val="ctr"/>
        <c:lblOffset val="100"/>
        <c:noMultiLvlLbl val="0"/>
      </c:catAx>
      <c:valAx>
        <c:axId val="284888224"/>
        <c:scaling>
          <c:orientation val="minMax"/>
          <c:max val="4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488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r>
              <a:rPr lang="pl-PL"/>
              <a:t>
</a:t>
            </a:r>
          </a:p>
        </c:rich>
      </c:tx>
      <c:layout/>
      <c:overlay val="0"/>
      <c:spPr>
        <a:noFill/>
        <a:ln w="25343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8.2433070866141739E-2"/>
          <c:y val="3.8184493960336227E-2"/>
          <c:w val="0.89680314960629925"/>
          <c:h val="0.81596888777959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 w="25343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4DB-46E7-87AD-C16EEEF75F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>
                <a:noFill/>
                <a:ln w="25343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4DB-46E7-87AD-C16EEEF75F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>
                <a:noFill/>
                <a:ln w="25343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4DB-46E7-87AD-C16EEEF75F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Arkusz2!$A$1:$A$3</c:f>
              <c:strCache>
                <c:ptCount val="3"/>
                <c:pt idx="0">
                  <c:v>nuisance</c:v>
                </c:pt>
                <c:pt idx="1">
                  <c:v> cost increase</c:v>
                </c:pt>
                <c:pt idx="2">
                  <c:v> cost increase + time delay</c:v>
                </c:pt>
              </c:strCache>
            </c:strRef>
          </c:cat>
          <c:val>
            <c:numRef>
              <c:f>Arkusz2!$B$1:$B$3</c:f>
              <c:numCache>
                <c:formatCode>0%</c:formatCode>
                <c:ptCount val="3"/>
                <c:pt idx="0">
                  <c:v>0.5</c:v>
                </c:pt>
                <c:pt idx="1">
                  <c:v>0.3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4DB-46E7-87AD-C16EEEF75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1"/>
        <c:overlap val="-27"/>
        <c:axId val="284888616"/>
        <c:axId val="284889008"/>
      </c:barChart>
      <c:catAx>
        <c:axId val="284888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4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pl-PL"/>
          </a:p>
        </c:txPr>
        <c:crossAx val="284889008"/>
        <c:crosses val="autoZero"/>
        <c:auto val="1"/>
        <c:lblAlgn val="ctr"/>
        <c:lblOffset val="100"/>
        <c:noMultiLvlLbl val="0"/>
      </c:catAx>
      <c:valAx>
        <c:axId val="284889008"/>
        <c:scaling>
          <c:orientation val="minMax"/>
        </c:scaling>
        <c:delete val="0"/>
        <c:axPos val="l"/>
        <c:majorGridlines>
          <c:spPr>
            <a:ln w="9504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36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pl-PL"/>
          </a:p>
        </c:txPr>
        <c:crossAx val="284888616"/>
        <c:crosses val="autoZero"/>
        <c:crossBetween val="between"/>
      </c:valAx>
      <c:spPr>
        <a:noFill/>
        <a:ln w="25343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04" cap="flat" cmpd="sng" algn="ctr">
      <a:noFill/>
      <a:prstDash val="solid"/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9D934B-047D-49C1-BCCC-FF3AF44C5D6A}" type="doc">
      <dgm:prSet loTypeId="urn:microsoft.com/office/officeart/2005/8/layout/radial4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23B2B2BC-5079-4764-BAD2-6B30563A1C87}">
      <dgm:prSet phldrT="[Tekst]"/>
      <dgm:spPr/>
      <dgm:t>
        <a:bodyPr/>
        <a:lstStyle/>
        <a:p>
          <a:r>
            <a:rPr lang="en-GB" noProof="0" dirty="0"/>
            <a:t>External factor  </a:t>
          </a:r>
          <a:r>
            <a:rPr lang="en-GB" noProof="0" dirty="0">
              <a:latin typeface="Calibri" panose="020F0502020204030204" pitchFamily="34" charset="0"/>
            </a:rPr>
            <a:t>→ the most frequent</a:t>
          </a:r>
          <a:r>
            <a:rPr lang="pl-PL" noProof="0" dirty="0">
              <a:latin typeface="Calibri" panose="020F0502020204030204" pitchFamily="34" charset="0"/>
            </a:rPr>
            <a:t> </a:t>
          </a:r>
          <a:r>
            <a:rPr lang="en-AU" noProof="0" dirty="0" smtClean="0">
              <a:latin typeface="Calibri" panose="020F0502020204030204" pitchFamily="34" charset="0"/>
            </a:rPr>
            <a:t>reason </a:t>
          </a:r>
          <a:r>
            <a:rPr lang="pl-PL" noProof="0" dirty="0" smtClean="0">
              <a:latin typeface="Calibri" panose="020F0502020204030204" pitchFamily="34" charset="0"/>
            </a:rPr>
            <a:t>for </a:t>
          </a:r>
          <a:r>
            <a:rPr lang="pl-PL" noProof="0" dirty="0">
              <a:latin typeface="Calibri" panose="020F0502020204030204" pitchFamily="34" charset="0"/>
            </a:rPr>
            <a:t>a</a:t>
          </a:r>
          <a:r>
            <a:rPr lang="en-GB" noProof="0" dirty="0">
              <a:latin typeface="Calibri" panose="020F0502020204030204" pitchFamily="34" charset="0"/>
            </a:rPr>
            <a:t> claim</a:t>
          </a:r>
          <a:endParaRPr lang="en-GB" noProof="0" dirty="0"/>
        </a:p>
      </dgm:t>
    </dgm:pt>
    <dgm:pt modelId="{0CB2FBF7-2E77-481E-88E1-9D66B1B4F05C}" type="parTrans" cxnId="{64205C5F-64CD-4D93-8A61-319E47693720}">
      <dgm:prSet/>
      <dgm:spPr/>
      <dgm:t>
        <a:bodyPr/>
        <a:lstStyle/>
        <a:p>
          <a:endParaRPr lang="pl-PL"/>
        </a:p>
      </dgm:t>
    </dgm:pt>
    <dgm:pt modelId="{226EC72E-DE80-4AD5-B87A-6605210400C1}" type="sibTrans" cxnId="{64205C5F-64CD-4D93-8A61-319E47693720}">
      <dgm:prSet/>
      <dgm:spPr/>
      <dgm:t>
        <a:bodyPr/>
        <a:lstStyle/>
        <a:p>
          <a:endParaRPr lang="pl-PL"/>
        </a:p>
      </dgm:t>
    </dgm:pt>
    <dgm:pt modelId="{6B17612F-61F4-4351-93BE-9C159A3C2023}">
      <dgm:prSet phldrT="[Tekst]" custT="1"/>
      <dgm:spPr/>
      <dgm:t>
        <a:bodyPr/>
        <a:lstStyle/>
        <a:p>
          <a:r>
            <a:rPr lang="pl-PL" sz="1600" b="1" u="sng" dirty="0"/>
            <a:t>third party </a:t>
          </a:r>
        </a:p>
        <a:p>
          <a:r>
            <a:rPr lang="en-US" sz="1600" dirty="0" smtClean="0"/>
            <a:t>authorities</a:t>
          </a:r>
          <a:r>
            <a:rPr lang="en-US" sz="1600" dirty="0"/>
            <a:t>, offices, operators of </a:t>
          </a:r>
          <a:r>
            <a:rPr lang="pl-PL" sz="1600" dirty="0"/>
            <a:t>the </a:t>
          </a:r>
          <a:r>
            <a:rPr lang="en-US" sz="1600" dirty="0"/>
            <a:t>infrastructure on the site, local community, owners of the </a:t>
          </a:r>
          <a:r>
            <a:rPr lang="en-US" sz="1600" dirty="0" smtClean="0"/>
            <a:t>plots</a:t>
          </a:r>
          <a:endParaRPr lang="pl-PL" sz="1600" dirty="0"/>
        </a:p>
      </dgm:t>
    </dgm:pt>
    <dgm:pt modelId="{A5E87101-8320-4F62-89FD-931FBD6DBA4E}" type="parTrans" cxnId="{FDA5BE93-D874-414B-A74E-1C570F4DB121}">
      <dgm:prSet/>
      <dgm:spPr/>
      <dgm:t>
        <a:bodyPr/>
        <a:lstStyle/>
        <a:p>
          <a:endParaRPr lang="pl-PL"/>
        </a:p>
      </dgm:t>
    </dgm:pt>
    <dgm:pt modelId="{2235F9FC-1C98-490B-AFEA-0CBDE5E1B8DE}" type="sibTrans" cxnId="{FDA5BE93-D874-414B-A74E-1C570F4DB121}">
      <dgm:prSet/>
      <dgm:spPr/>
      <dgm:t>
        <a:bodyPr/>
        <a:lstStyle/>
        <a:p>
          <a:endParaRPr lang="pl-PL"/>
        </a:p>
      </dgm:t>
    </dgm:pt>
    <dgm:pt modelId="{98DF5377-3EBE-45DD-86A9-1ECD3020526B}">
      <dgm:prSet phldrT="[Tekst]" custT="1"/>
      <dgm:spPr/>
      <dgm:t>
        <a:bodyPr/>
        <a:lstStyle/>
        <a:p>
          <a:r>
            <a:rPr lang="pl-PL" sz="1600" b="1" u="sng" dirty="0" err="1"/>
            <a:t>changes</a:t>
          </a:r>
          <a:r>
            <a:rPr lang="pl-PL" sz="1600" b="1" u="sng" dirty="0"/>
            <a:t> in </a:t>
          </a:r>
          <a:r>
            <a:rPr lang="pl-PL" sz="1600" b="1" u="sng" dirty="0" err="1"/>
            <a:t>legal</a:t>
          </a:r>
          <a:r>
            <a:rPr lang="pl-PL" sz="1600" b="1" u="sng" dirty="0"/>
            <a:t> </a:t>
          </a:r>
          <a:r>
            <a:rPr lang="pl-PL" sz="1600" b="1" u="sng" dirty="0" err="1"/>
            <a:t>regulations</a:t>
          </a:r>
          <a:endParaRPr lang="pl-PL" sz="1600" b="1" u="sng" dirty="0"/>
        </a:p>
        <a:p>
          <a:r>
            <a:rPr lang="en-US" sz="1600" dirty="0" smtClean="0"/>
            <a:t>regulation </a:t>
          </a:r>
          <a:r>
            <a:rPr lang="en-US" sz="1600" dirty="0"/>
            <a:t>of company's operations, technical conditions, environmental protection, investment process</a:t>
          </a:r>
          <a:r>
            <a:rPr lang="pl-PL" sz="1600" dirty="0" smtClean="0"/>
            <a:t>es</a:t>
          </a:r>
          <a:r>
            <a:rPr lang="en-US" sz="1600" dirty="0" smtClean="0"/>
            <a:t> </a:t>
          </a:r>
          <a:endParaRPr lang="pl-PL" sz="1600" dirty="0"/>
        </a:p>
      </dgm:t>
    </dgm:pt>
    <dgm:pt modelId="{B540ADCC-3D9A-48E9-A75F-804DE3255CAB}" type="parTrans" cxnId="{CD124425-DAB6-4610-9E60-31C9D371FF65}">
      <dgm:prSet/>
      <dgm:spPr/>
      <dgm:t>
        <a:bodyPr/>
        <a:lstStyle/>
        <a:p>
          <a:endParaRPr lang="pl-PL"/>
        </a:p>
      </dgm:t>
    </dgm:pt>
    <dgm:pt modelId="{F8FAC109-BA32-4EA2-B472-8D6F28944512}" type="sibTrans" cxnId="{CD124425-DAB6-4610-9E60-31C9D371FF65}">
      <dgm:prSet/>
      <dgm:spPr/>
      <dgm:t>
        <a:bodyPr/>
        <a:lstStyle/>
        <a:p>
          <a:endParaRPr lang="pl-PL"/>
        </a:p>
      </dgm:t>
    </dgm:pt>
    <dgm:pt modelId="{8333D7DD-D560-4006-A5C7-A74CD15CA025}">
      <dgm:prSet phldrT="[Tekst]" custT="1"/>
      <dgm:spPr/>
      <dgm:t>
        <a:bodyPr/>
        <a:lstStyle/>
        <a:p>
          <a:r>
            <a:rPr lang="en-US" sz="1600" b="1" u="sng" dirty="0"/>
            <a:t>unforeseeable physical conditions </a:t>
          </a:r>
        </a:p>
        <a:p>
          <a:r>
            <a:rPr lang="en-US" sz="1600" dirty="0" smtClean="0"/>
            <a:t>over- </a:t>
          </a:r>
          <a:r>
            <a:rPr lang="en-US" sz="1600" dirty="0"/>
            <a:t>and underground infrastructure, ground and water conditions, protected </a:t>
          </a:r>
          <a:r>
            <a:rPr lang="en-US" sz="1600" dirty="0" err="1"/>
            <a:t>natur</a:t>
          </a:r>
          <a:r>
            <a:rPr lang="pl-PL" sz="1600" dirty="0"/>
            <a:t>al </a:t>
          </a:r>
          <a:r>
            <a:rPr lang="en-US" sz="1600" dirty="0" smtClean="0"/>
            <a:t>elements</a:t>
          </a:r>
          <a:endParaRPr lang="pl-PL" sz="1600" dirty="0"/>
        </a:p>
      </dgm:t>
    </dgm:pt>
    <dgm:pt modelId="{5D3FCC52-46B0-4407-8CEB-0E671F02413A}" type="parTrans" cxnId="{623542CD-55F1-4D6C-8B20-EF1AFFBFB0EF}">
      <dgm:prSet/>
      <dgm:spPr/>
      <dgm:t>
        <a:bodyPr/>
        <a:lstStyle/>
        <a:p>
          <a:endParaRPr lang="pl-PL"/>
        </a:p>
      </dgm:t>
    </dgm:pt>
    <dgm:pt modelId="{7CA142AA-5A0D-4987-9B93-0FDA84C260C4}" type="sibTrans" cxnId="{623542CD-55F1-4D6C-8B20-EF1AFFBFB0EF}">
      <dgm:prSet/>
      <dgm:spPr/>
      <dgm:t>
        <a:bodyPr/>
        <a:lstStyle/>
        <a:p>
          <a:endParaRPr lang="pl-PL"/>
        </a:p>
      </dgm:t>
    </dgm:pt>
    <dgm:pt modelId="{0C71C7D1-C928-41B4-81DC-F9E449A86159}">
      <dgm:prSet/>
      <dgm:spPr/>
      <dgm:t>
        <a:bodyPr/>
        <a:lstStyle/>
        <a:p>
          <a:endParaRPr lang="pl-PL"/>
        </a:p>
      </dgm:t>
    </dgm:pt>
    <dgm:pt modelId="{696A5DC8-721E-4A41-9632-CCA02AD9286A}" type="parTrans" cxnId="{BC578C23-A2DF-4468-9F0E-8D1AC7C41A52}">
      <dgm:prSet/>
      <dgm:spPr/>
      <dgm:t>
        <a:bodyPr/>
        <a:lstStyle/>
        <a:p>
          <a:endParaRPr lang="pl-PL"/>
        </a:p>
      </dgm:t>
    </dgm:pt>
    <dgm:pt modelId="{EC447530-3FBB-420E-BE7C-F5E9B1664A5C}" type="sibTrans" cxnId="{BC578C23-A2DF-4468-9F0E-8D1AC7C41A52}">
      <dgm:prSet/>
      <dgm:spPr/>
      <dgm:t>
        <a:bodyPr/>
        <a:lstStyle/>
        <a:p>
          <a:endParaRPr lang="pl-PL"/>
        </a:p>
      </dgm:t>
    </dgm:pt>
    <dgm:pt modelId="{EA1DECDC-9953-48B2-B659-E85D78DB2E8E}" type="pres">
      <dgm:prSet presAssocID="{499D934B-047D-49C1-BCCC-FF3AF44C5D6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8F440A9-5D84-4F47-BD75-23B28F623814}" type="pres">
      <dgm:prSet presAssocID="{23B2B2BC-5079-4764-BAD2-6B30563A1C87}" presName="centerShape" presStyleLbl="node0" presStyleIdx="0" presStyleCnt="1" custScaleX="150454" custScaleY="58732" custLinFactNeighborX="-25874" custLinFactNeighborY="-44479"/>
      <dgm:spPr/>
      <dgm:t>
        <a:bodyPr/>
        <a:lstStyle/>
        <a:p>
          <a:endParaRPr lang="pl-PL"/>
        </a:p>
      </dgm:t>
    </dgm:pt>
    <dgm:pt modelId="{AFAD8A2C-5D1D-431E-BF13-7B4223434CCD}" type="pres">
      <dgm:prSet presAssocID="{A5E87101-8320-4F62-89FD-931FBD6DBA4E}" presName="parTrans" presStyleLbl="bgSibTrans2D1" presStyleIdx="0" presStyleCnt="3" custScaleX="94017" custScaleY="63126" custLinFactNeighborX="6113" custLinFactNeighborY="-13144"/>
      <dgm:spPr/>
      <dgm:t>
        <a:bodyPr/>
        <a:lstStyle/>
        <a:p>
          <a:endParaRPr lang="pl-PL"/>
        </a:p>
      </dgm:t>
    </dgm:pt>
    <dgm:pt modelId="{4A7C0CA0-030A-454A-A8B9-4C09B90AC091}" type="pres">
      <dgm:prSet presAssocID="{6B17612F-61F4-4351-93BE-9C159A3C2023}" presName="node" presStyleLbl="node1" presStyleIdx="0" presStyleCnt="3" custScaleX="122657" custScaleY="57943" custRadScaleRad="72202" custRadScaleInc="-3322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22CF2A-0E69-48FC-8BAC-C697A3245EBF}" type="pres">
      <dgm:prSet presAssocID="{B540ADCC-3D9A-48E9-A75F-804DE3255CAB}" presName="parTrans" presStyleLbl="bgSibTrans2D1" presStyleIdx="1" presStyleCnt="3" custAng="1237256" custScaleX="77932" custScaleY="55352" custLinFactNeighborX="-10022" custLinFactNeighborY="4951"/>
      <dgm:spPr/>
      <dgm:t>
        <a:bodyPr/>
        <a:lstStyle/>
        <a:p>
          <a:endParaRPr lang="pl-PL"/>
        </a:p>
      </dgm:t>
    </dgm:pt>
    <dgm:pt modelId="{2BC3D85B-38A8-48EA-B34A-DDD3D8C85669}" type="pres">
      <dgm:prSet presAssocID="{98DF5377-3EBE-45DD-86A9-1ECD3020526B}" presName="node" presStyleLbl="node1" presStyleIdx="1" presStyleCnt="3" custScaleX="133519" custScaleY="56657" custRadScaleRad="67489" custRadScaleInc="10391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ED310A-2ECA-4718-9282-C79EFF465B5D}" type="pres">
      <dgm:prSet presAssocID="{5D3FCC52-46B0-4407-8CEB-0E671F02413A}" presName="parTrans" presStyleLbl="bgSibTrans2D1" presStyleIdx="2" presStyleCnt="3" custAng="961364" custScaleX="80003" custScaleY="63705" custLinFactNeighborX="-10969" custLinFactNeighborY="-39432"/>
      <dgm:spPr/>
      <dgm:t>
        <a:bodyPr/>
        <a:lstStyle/>
        <a:p>
          <a:endParaRPr lang="pl-PL"/>
        </a:p>
      </dgm:t>
    </dgm:pt>
    <dgm:pt modelId="{13FE99A5-5216-4985-A6CF-A170478F4EEE}" type="pres">
      <dgm:prSet presAssocID="{8333D7DD-D560-4006-A5C7-A74CD15CA025}" presName="node" presStyleLbl="node1" presStyleIdx="2" presStyleCnt="3" custScaleX="140716" custScaleY="65170" custRadScaleRad="28794" custRadScaleInc="932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B3E8CCB-6097-4503-9106-88000B8E9018}" type="presOf" srcId="{6B17612F-61F4-4351-93BE-9C159A3C2023}" destId="{4A7C0CA0-030A-454A-A8B9-4C09B90AC091}" srcOrd="0" destOrd="0" presId="urn:microsoft.com/office/officeart/2005/8/layout/radial4"/>
    <dgm:cxn modelId="{CD124425-DAB6-4610-9E60-31C9D371FF65}" srcId="{23B2B2BC-5079-4764-BAD2-6B30563A1C87}" destId="{98DF5377-3EBE-45DD-86A9-1ECD3020526B}" srcOrd="1" destOrd="0" parTransId="{B540ADCC-3D9A-48E9-A75F-804DE3255CAB}" sibTransId="{F8FAC109-BA32-4EA2-B472-8D6F28944512}"/>
    <dgm:cxn modelId="{7822298F-A7D4-4BF3-8833-484D590E5CDD}" type="presOf" srcId="{23B2B2BC-5079-4764-BAD2-6B30563A1C87}" destId="{28F440A9-5D84-4F47-BD75-23B28F623814}" srcOrd="0" destOrd="0" presId="urn:microsoft.com/office/officeart/2005/8/layout/radial4"/>
    <dgm:cxn modelId="{407781DD-AD05-4182-93C1-DA8F2950B307}" type="presOf" srcId="{A5E87101-8320-4F62-89FD-931FBD6DBA4E}" destId="{AFAD8A2C-5D1D-431E-BF13-7B4223434CCD}" srcOrd="0" destOrd="0" presId="urn:microsoft.com/office/officeart/2005/8/layout/radial4"/>
    <dgm:cxn modelId="{64205C5F-64CD-4D93-8A61-319E47693720}" srcId="{499D934B-047D-49C1-BCCC-FF3AF44C5D6A}" destId="{23B2B2BC-5079-4764-BAD2-6B30563A1C87}" srcOrd="0" destOrd="0" parTransId="{0CB2FBF7-2E77-481E-88E1-9D66B1B4F05C}" sibTransId="{226EC72E-DE80-4AD5-B87A-6605210400C1}"/>
    <dgm:cxn modelId="{C5FD1FA8-D962-4DD8-AB59-11966F032472}" type="presOf" srcId="{B540ADCC-3D9A-48E9-A75F-804DE3255CAB}" destId="{BE22CF2A-0E69-48FC-8BAC-C697A3245EBF}" srcOrd="0" destOrd="0" presId="urn:microsoft.com/office/officeart/2005/8/layout/radial4"/>
    <dgm:cxn modelId="{01F8406A-2F4A-4EAA-B907-EB2DF44E8D2D}" type="presOf" srcId="{98DF5377-3EBE-45DD-86A9-1ECD3020526B}" destId="{2BC3D85B-38A8-48EA-B34A-DDD3D8C85669}" srcOrd="0" destOrd="0" presId="urn:microsoft.com/office/officeart/2005/8/layout/radial4"/>
    <dgm:cxn modelId="{D4ECAB4F-5E2A-4E55-971D-EACCB9B91415}" type="presOf" srcId="{499D934B-047D-49C1-BCCC-FF3AF44C5D6A}" destId="{EA1DECDC-9953-48B2-B659-E85D78DB2E8E}" srcOrd="0" destOrd="0" presId="urn:microsoft.com/office/officeart/2005/8/layout/radial4"/>
    <dgm:cxn modelId="{623542CD-55F1-4D6C-8B20-EF1AFFBFB0EF}" srcId="{23B2B2BC-5079-4764-BAD2-6B30563A1C87}" destId="{8333D7DD-D560-4006-A5C7-A74CD15CA025}" srcOrd="2" destOrd="0" parTransId="{5D3FCC52-46B0-4407-8CEB-0E671F02413A}" sibTransId="{7CA142AA-5A0D-4987-9B93-0FDA84C260C4}"/>
    <dgm:cxn modelId="{BC578C23-A2DF-4468-9F0E-8D1AC7C41A52}" srcId="{499D934B-047D-49C1-BCCC-FF3AF44C5D6A}" destId="{0C71C7D1-C928-41B4-81DC-F9E449A86159}" srcOrd="1" destOrd="0" parTransId="{696A5DC8-721E-4A41-9632-CCA02AD9286A}" sibTransId="{EC447530-3FBB-420E-BE7C-F5E9B1664A5C}"/>
    <dgm:cxn modelId="{206E5109-02E6-4340-B8AE-0CD0C245BB5F}" type="presOf" srcId="{8333D7DD-D560-4006-A5C7-A74CD15CA025}" destId="{13FE99A5-5216-4985-A6CF-A170478F4EEE}" srcOrd="0" destOrd="0" presId="urn:microsoft.com/office/officeart/2005/8/layout/radial4"/>
    <dgm:cxn modelId="{FDA5BE93-D874-414B-A74E-1C570F4DB121}" srcId="{23B2B2BC-5079-4764-BAD2-6B30563A1C87}" destId="{6B17612F-61F4-4351-93BE-9C159A3C2023}" srcOrd="0" destOrd="0" parTransId="{A5E87101-8320-4F62-89FD-931FBD6DBA4E}" sibTransId="{2235F9FC-1C98-490B-AFEA-0CBDE5E1B8DE}"/>
    <dgm:cxn modelId="{F1C6275B-D2C5-47F1-B404-971FCB49A567}" type="presOf" srcId="{5D3FCC52-46B0-4407-8CEB-0E671F02413A}" destId="{E8ED310A-2ECA-4718-9282-C79EFF465B5D}" srcOrd="0" destOrd="0" presId="urn:microsoft.com/office/officeart/2005/8/layout/radial4"/>
    <dgm:cxn modelId="{8A08171B-40A2-4447-B3FF-A2632D534102}" type="presParOf" srcId="{EA1DECDC-9953-48B2-B659-E85D78DB2E8E}" destId="{28F440A9-5D84-4F47-BD75-23B28F623814}" srcOrd="0" destOrd="0" presId="urn:microsoft.com/office/officeart/2005/8/layout/radial4"/>
    <dgm:cxn modelId="{3A28989B-56BB-4EA8-825C-9B47810CEF23}" type="presParOf" srcId="{EA1DECDC-9953-48B2-B659-E85D78DB2E8E}" destId="{AFAD8A2C-5D1D-431E-BF13-7B4223434CCD}" srcOrd="1" destOrd="0" presId="urn:microsoft.com/office/officeart/2005/8/layout/radial4"/>
    <dgm:cxn modelId="{CC1D4F8E-FF75-4649-AC87-9F499C67D86A}" type="presParOf" srcId="{EA1DECDC-9953-48B2-B659-E85D78DB2E8E}" destId="{4A7C0CA0-030A-454A-A8B9-4C09B90AC091}" srcOrd="2" destOrd="0" presId="urn:microsoft.com/office/officeart/2005/8/layout/radial4"/>
    <dgm:cxn modelId="{BB852164-3A7B-426B-B256-BDDB0E6433C7}" type="presParOf" srcId="{EA1DECDC-9953-48B2-B659-E85D78DB2E8E}" destId="{BE22CF2A-0E69-48FC-8BAC-C697A3245EBF}" srcOrd="3" destOrd="0" presId="urn:microsoft.com/office/officeart/2005/8/layout/radial4"/>
    <dgm:cxn modelId="{900D9572-EDA6-4FFE-BD23-E4C3E923A831}" type="presParOf" srcId="{EA1DECDC-9953-48B2-B659-E85D78DB2E8E}" destId="{2BC3D85B-38A8-48EA-B34A-DDD3D8C85669}" srcOrd="4" destOrd="0" presId="urn:microsoft.com/office/officeart/2005/8/layout/radial4"/>
    <dgm:cxn modelId="{84D0AD24-7EE5-4F22-9E63-2E692A8915A7}" type="presParOf" srcId="{EA1DECDC-9953-48B2-B659-E85D78DB2E8E}" destId="{E8ED310A-2ECA-4718-9282-C79EFF465B5D}" srcOrd="5" destOrd="0" presId="urn:microsoft.com/office/officeart/2005/8/layout/radial4"/>
    <dgm:cxn modelId="{F4B7405D-6C5B-4CF1-8015-10D320B535DC}" type="presParOf" srcId="{EA1DECDC-9953-48B2-B659-E85D78DB2E8E}" destId="{13FE99A5-5216-4985-A6CF-A170478F4EEE}" srcOrd="6" destOrd="0" presId="urn:microsoft.com/office/officeart/2005/8/layout/radial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440A9-5D84-4F47-BD75-23B28F623814}">
      <dsp:nvSpPr>
        <dsp:cNvPr id="0" name=""/>
        <dsp:cNvSpPr/>
      </dsp:nvSpPr>
      <dsp:spPr>
        <a:xfrm>
          <a:off x="257883" y="781911"/>
          <a:ext cx="4342215" cy="16950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noProof="0" dirty="0"/>
            <a:t>External factor  </a:t>
          </a:r>
          <a:r>
            <a:rPr lang="en-GB" sz="2700" kern="1200" noProof="0" dirty="0">
              <a:latin typeface="Calibri" panose="020F0502020204030204" pitchFamily="34" charset="0"/>
            </a:rPr>
            <a:t>→ the most frequent</a:t>
          </a:r>
          <a:r>
            <a:rPr lang="pl-PL" sz="2700" kern="1200" noProof="0" dirty="0">
              <a:latin typeface="Calibri" panose="020F0502020204030204" pitchFamily="34" charset="0"/>
            </a:rPr>
            <a:t> </a:t>
          </a:r>
          <a:r>
            <a:rPr lang="en-AU" sz="2700" kern="1200" noProof="0" dirty="0" smtClean="0">
              <a:latin typeface="Calibri" panose="020F0502020204030204" pitchFamily="34" charset="0"/>
            </a:rPr>
            <a:t>reason </a:t>
          </a:r>
          <a:r>
            <a:rPr lang="pl-PL" sz="2700" kern="1200" noProof="0" dirty="0" smtClean="0">
              <a:latin typeface="Calibri" panose="020F0502020204030204" pitchFamily="34" charset="0"/>
            </a:rPr>
            <a:t>for </a:t>
          </a:r>
          <a:r>
            <a:rPr lang="pl-PL" sz="2700" kern="1200" noProof="0" dirty="0">
              <a:latin typeface="Calibri" panose="020F0502020204030204" pitchFamily="34" charset="0"/>
            </a:rPr>
            <a:t>a</a:t>
          </a:r>
          <a:r>
            <a:rPr lang="en-GB" sz="2700" kern="1200" noProof="0" dirty="0">
              <a:latin typeface="Calibri" panose="020F0502020204030204" pitchFamily="34" charset="0"/>
            </a:rPr>
            <a:t> claim</a:t>
          </a:r>
          <a:endParaRPr lang="en-GB" sz="2700" kern="1200" noProof="0" dirty="0"/>
        </a:p>
      </dsp:txBody>
      <dsp:txXfrm>
        <a:off x="893786" y="1030145"/>
        <a:ext cx="3070409" cy="1198581"/>
      </dsp:txXfrm>
    </dsp:sp>
    <dsp:sp modelId="{AFAD8A2C-5D1D-431E-BF13-7B4223434CCD}">
      <dsp:nvSpPr>
        <dsp:cNvPr id="0" name=""/>
        <dsp:cNvSpPr/>
      </dsp:nvSpPr>
      <dsp:spPr>
        <a:xfrm rot="6261721">
          <a:off x="1200796" y="3104977"/>
          <a:ext cx="1738530" cy="519231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C0CA0-030A-454A-A8B9-4C09B90AC091}">
      <dsp:nvSpPr>
        <dsp:cNvPr id="0" name=""/>
        <dsp:cNvSpPr/>
      </dsp:nvSpPr>
      <dsp:spPr>
        <a:xfrm>
          <a:off x="46194" y="3732928"/>
          <a:ext cx="3362974" cy="12709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u="sng" kern="1200" dirty="0"/>
            <a:t>third party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authorities</a:t>
          </a:r>
          <a:r>
            <a:rPr lang="en-US" sz="1600" kern="1200" dirty="0"/>
            <a:t>, offices, operators of </a:t>
          </a:r>
          <a:r>
            <a:rPr lang="pl-PL" sz="1600" kern="1200" dirty="0"/>
            <a:t>the </a:t>
          </a:r>
          <a:r>
            <a:rPr lang="en-US" sz="1600" kern="1200" dirty="0"/>
            <a:t>infrastructure on the site, local community, owners of the </a:t>
          </a:r>
          <a:r>
            <a:rPr lang="en-US" sz="1600" kern="1200" dirty="0" smtClean="0"/>
            <a:t>plots</a:t>
          </a:r>
          <a:endParaRPr lang="pl-PL" sz="1600" kern="1200" dirty="0"/>
        </a:p>
      </dsp:txBody>
      <dsp:txXfrm>
        <a:off x="83418" y="3770152"/>
        <a:ext cx="3288526" cy="1196483"/>
      </dsp:txXfrm>
    </dsp:sp>
    <dsp:sp modelId="{BE22CF2A-0E69-48FC-8BAC-C697A3245EBF}">
      <dsp:nvSpPr>
        <dsp:cNvPr id="0" name=""/>
        <dsp:cNvSpPr/>
      </dsp:nvSpPr>
      <dsp:spPr>
        <a:xfrm rot="2877019">
          <a:off x="3757074" y="2948405"/>
          <a:ext cx="2522843" cy="45528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3D85B-38A8-48EA-B34A-DDD3D8C85669}">
      <dsp:nvSpPr>
        <dsp:cNvPr id="0" name=""/>
        <dsp:cNvSpPr/>
      </dsp:nvSpPr>
      <dsp:spPr>
        <a:xfrm>
          <a:off x="4950490" y="3257079"/>
          <a:ext cx="3660785" cy="12427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u="sng" kern="1200" dirty="0" err="1"/>
            <a:t>changes</a:t>
          </a:r>
          <a:r>
            <a:rPr lang="pl-PL" sz="1600" b="1" u="sng" kern="1200" dirty="0"/>
            <a:t> in </a:t>
          </a:r>
          <a:r>
            <a:rPr lang="pl-PL" sz="1600" b="1" u="sng" kern="1200" dirty="0" err="1"/>
            <a:t>legal</a:t>
          </a:r>
          <a:r>
            <a:rPr lang="pl-PL" sz="1600" b="1" u="sng" kern="1200" dirty="0"/>
            <a:t> </a:t>
          </a:r>
          <a:r>
            <a:rPr lang="pl-PL" sz="1600" b="1" u="sng" kern="1200" dirty="0" err="1"/>
            <a:t>regulations</a:t>
          </a:r>
          <a:endParaRPr lang="pl-PL" sz="1600" b="1" u="sng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regulation </a:t>
          </a:r>
          <a:r>
            <a:rPr lang="en-US" sz="1600" kern="1200" dirty="0"/>
            <a:t>of company's operations, technical conditions, environmental protection, investment process</a:t>
          </a:r>
          <a:r>
            <a:rPr lang="pl-PL" sz="1600" kern="1200" dirty="0" smtClean="0"/>
            <a:t>es</a:t>
          </a:r>
          <a:r>
            <a:rPr lang="en-US" sz="1600" kern="1200" dirty="0" smtClean="0"/>
            <a:t> </a:t>
          </a:r>
          <a:endParaRPr lang="pl-PL" sz="1600" kern="1200" dirty="0"/>
        </a:p>
      </dsp:txBody>
      <dsp:txXfrm>
        <a:off x="4986888" y="3293477"/>
        <a:ext cx="3587989" cy="1169928"/>
      </dsp:txXfrm>
    </dsp:sp>
    <dsp:sp modelId="{E8ED310A-2ECA-4718-9282-C79EFF465B5D}">
      <dsp:nvSpPr>
        <dsp:cNvPr id="0" name=""/>
        <dsp:cNvSpPr/>
      </dsp:nvSpPr>
      <dsp:spPr>
        <a:xfrm rot="4058117">
          <a:off x="2468162" y="3468747"/>
          <a:ext cx="2954776" cy="52399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E99A5-5216-4985-A6CF-A170478F4EEE}">
      <dsp:nvSpPr>
        <dsp:cNvPr id="0" name=""/>
        <dsp:cNvSpPr/>
      </dsp:nvSpPr>
      <dsp:spPr>
        <a:xfrm>
          <a:off x="3568353" y="4787831"/>
          <a:ext cx="3858110" cy="14294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/>
            <a:t>unforeseeable physical conditions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over- </a:t>
          </a:r>
          <a:r>
            <a:rPr lang="en-US" sz="1600" kern="1200" dirty="0"/>
            <a:t>and underground infrastructure, ground and water conditions, protected </a:t>
          </a:r>
          <a:r>
            <a:rPr lang="en-US" sz="1600" kern="1200" dirty="0" err="1"/>
            <a:t>natur</a:t>
          </a:r>
          <a:r>
            <a:rPr lang="pl-PL" sz="1600" kern="1200" dirty="0"/>
            <a:t>al </a:t>
          </a:r>
          <a:r>
            <a:rPr lang="en-US" sz="1600" kern="1200" dirty="0" smtClean="0"/>
            <a:t>elements</a:t>
          </a:r>
          <a:endParaRPr lang="pl-PL" sz="1600" kern="1200" dirty="0"/>
        </a:p>
      </dsp:txBody>
      <dsp:txXfrm>
        <a:off x="3610220" y="4829698"/>
        <a:ext cx="3774376" cy="1345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64373C-5BEA-4D3D-BB12-3C7E033289F9}" type="datetimeFigureOut">
              <a:rPr lang="pl-PL"/>
              <a:pPr>
                <a:defRPr/>
              </a:pPr>
              <a:t>2017-09-20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F091E3-7F83-45C7-BDE0-2756CA08DAC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087637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3CBBAC-A2D6-4C26-A6C3-F9EF18986230}" type="datetimeFigureOut">
              <a:rPr lang="pl-PL"/>
              <a:pPr>
                <a:defRPr/>
              </a:pPr>
              <a:t>2017-09-20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C9938FC-B61B-424F-AC84-4E8B06C22FD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45363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50404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742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285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76"/>
          <p:cNvSpPr>
            <a:spLocks noChangeShapeType="1"/>
          </p:cNvSpPr>
          <p:nvPr/>
        </p:nvSpPr>
        <p:spPr bwMode="auto">
          <a:xfrm>
            <a:off x="1763713" y="0"/>
            <a:ext cx="0" cy="2852738"/>
          </a:xfrm>
          <a:prstGeom prst="line">
            <a:avLst/>
          </a:prstGeom>
          <a:noFill/>
          <a:ln w="9525">
            <a:solidFill>
              <a:srgbClr val="C9CACA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5" name="Rectangle 89"/>
          <p:cNvSpPr>
            <a:spLocks noChangeArrowheads="1"/>
          </p:cNvSpPr>
          <p:nvPr/>
        </p:nvSpPr>
        <p:spPr bwMode="auto">
          <a:xfrm>
            <a:off x="-566738" y="2924175"/>
            <a:ext cx="10277476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l-PL" dirty="0"/>
              <a:t>`</a:t>
            </a:r>
          </a:p>
        </p:txBody>
      </p:sp>
      <p:sp>
        <p:nvSpPr>
          <p:cNvPr id="6" name="Rectangle 165"/>
          <p:cNvSpPr>
            <a:spLocks noChangeArrowheads="1"/>
          </p:cNvSpPr>
          <p:nvPr/>
        </p:nvSpPr>
        <p:spPr bwMode="auto">
          <a:xfrm>
            <a:off x="4860925" y="620713"/>
            <a:ext cx="1798638" cy="4032250"/>
          </a:xfrm>
          <a:prstGeom prst="rect">
            <a:avLst/>
          </a:prstGeom>
          <a:solidFill>
            <a:srgbClr val="585B5C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7" name="Rectangle 166"/>
          <p:cNvSpPr>
            <a:spLocks noChangeArrowheads="1"/>
          </p:cNvSpPr>
          <p:nvPr/>
        </p:nvSpPr>
        <p:spPr bwMode="auto">
          <a:xfrm>
            <a:off x="0" y="2133600"/>
            <a:ext cx="9144000" cy="855663"/>
          </a:xfrm>
          <a:prstGeom prst="rect">
            <a:avLst/>
          </a:prstGeom>
          <a:solidFill>
            <a:srgbClr val="EE2D3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8" name="Rectangle 167"/>
          <p:cNvSpPr>
            <a:spLocks noChangeArrowheads="1"/>
          </p:cNvSpPr>
          <p:nvPr/>
        </p:nvSpPr>
        <p:spPr bwMode="auto">
          <a:xfrm>
            <a:off x="323850" y="6597650"/>
            <a:ext cx="8820150" cy="260350"/>
          </a:xfrm>
          <a:prstGeom prst="rect">
            <a:avLst/>
          </a:prstGeom>
          <a:solidFill>
            <a:srgbClr val="EE2D3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9" name="Rectangle 171"/>
          <p:cNvSpPr>
            <a:spLocks noChangeArrowheads="1"/>
          </p:cNvSpPr>
          <p:nvPr/>
        </p:nvSpPr>
        <p:spPr bwMode="auto">
          <a:xfrm>
            <a:off x="0" y="0"/>
            <a:ext cx="395288" cy="260350"/>
          </a:xfrm>
          <a:prstGeom prst="rect">
            <a:avLst/>
          </a:prstGeom>
          <a:solidFill>
            <a:srgbClr val="585B5C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10" name="Line 172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9525">
            <a:solidFill>
              <a:srgbClr val="C9CACA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11" name="Line 173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12" name="Rectangle 174"/>
          <p:cNvSpPr>
            <a:spLocks noChangeArrowheads="1"/>
          </p:cNvSpPr>
          <p:nvPr/>
        </p:nvSpPr>
        <p:spPr bwMode="auto">
          <a:xfrm>
            <a:off x="0" y="6597650"/>
            <a:ext cx="385763" cy="274638"/>
          </a:xfrm>
          <a:prstGeom prst="rect">
            <a:avLst/>
          </a:prstGeom>
          <a:solidFill>
            <a:srgbClr val="585B5C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13" name="Rectangle 177"/>
          <p:cNvSpPr>
            <a:spLocks noChangeArrowheads="1"/>
          </p:cNvSpPr>
          <p:nvPr/>
        </p:nvSpPr>
        <p:spPr bwMode="auto">
          <a:xfrm>
            <a:off x="4860925" y="260350"/>
            <a:ext cx="1798638" cy="360363"/>
          </a:xfrm>
          <a:prstGeom prst="rect">
            <a:avLst/>
          </a:prstGeom>
          <a:solidFill>
            <a:srgbClr val="EE2D38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14" name="Rectangle 178"/>
          <p:cNvSpPr>
            <a:spLocks noChangeArrowheads="1"/>
          </p:cNvSpPr>
          <p:nvPr/>
        </p:nvSpPr>
        <p:spPr bwMode="auto">
          <a:xfrm>
            <a:off x="4860925" y="1484313"/>
            <a:ext cx="4283075" cy="649287"/>
          </a:xfrm>
          <a:prstGeom prst="rect">
            <a:avLst/>
          </a:prstGeom>
          <a:solidFill>
            <a:srgbClr val="585B5C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15" name="Rectangle 179"/>
          <p:cNvSpPr>
            <a:spLocks noChangeArrowheads="1"/>
          </p:cNvSpPr>
          <p:nvPr/>
        </p:nvSpPr>
        <p:spPr bwMode="auto">
          <a:xfrm>
            <a:off x="3923928" y="2996952"/>
            <a:ext cx="936625" cy="936625"/>
          </a:xfrm>
          <a:prstGeom prst="rect">
            <a:avLst/>
          </a:prstGeom>
          <a:solidFill>
            <a:srgbClr val="EE2D38"/>
          </a:solidFill>
          <a:ln w="9525">
            <a:solidFill>
              <a:srgbClr val="585B5C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16" name="Line 180"/>
          <p:cNvSpPr>
            <a:spLocks noChangeShapeType="1"/>
          </p:cNvSpPr>
          <p:nvPr/>
        </p:nvSpPr>
        <p:spPr bwMode="auto">
          <a:xfrm>
            <a:off x="3924300" y="3933825"/>
            <a:ext cx="525621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17" name="Line 181"/>
          <p:cNvSpPr>
            <a:spLocks noChangeShapeType="1"/>
          </p:cNvSpPr>
          <p:nvPr/>
        </p:nvSpPr>
        <p:spPr bwMode="auto">
          <a:xfrm>
            <a:off x="0" y="260350"/>
            <a:ext cx="9144000" cy="0"/>
          </a:xfrm>
          <a:prstGeom prst="line">
            <a:avLst/>
          </a:prstGeom>
          <a:noFill/>
          <a:ln w="9525">
            <a:solidFill>
              <a:srgbClr val="C9CACA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18" name="Line 182"/>
          <p:cNvSpPr>
            <a:spLocks noChangeShapeType="1"/>
          </p:cNvSpPr>
          <p:nvPr/>
        </p:nvSpPr>
        <p:spPr bwMode="auto">
          <a:xfrm>
            <a:off x="4859338" y="2997200"/>
            <a:ext cx="0" cy="16557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19" name="Line 183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9525">
            <a:solidFill>
              <a:srgbClr val="C9CACA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20" name="Line 184"/>
          <p:cNvSpPr>
            <a:spLocks noChangeShapeType="1"/>
          </p:cNvSpPr>
          <p:nvPr/>
        </p:nvSpPr>
        <p:spPr bwMode="auto">
          <a:xfrm>
            <a:off x="4859338" y="1484313"/>
            <a:ext cx="42846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21" name="Line 185"/>
          <p:cNvSpPr>
            <a:spLocks noChangeShapeType="1"/>
          </p:cNvSpPr>
          <p:nvPr/>
        </p:nvSpPr>
        <p:spPr bwMode="auto">
          <a:xfrm>
            <a:off x="8893175" y="0"/>
            <a:ext cx="0" cy="6858000"/>
          </a:xfrm>
          <a:prstGeom prst="line">
            <a:avLst/>
          </a:prstGeom>
          <a:noFill/>
          <a:ln w="9525">
            <a:solidFill>
              <a:srgbClr val="C9CACA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22" name="Line 175"/>
          <p:cNvSpPr>
            <a:spLocks noChangeShapeType="1"/>
          </p:cNvSpPr>
          <p:nvPr/>
        </p:nvSpPr>
        <p:spPr bwMode="auto">
          <a:xfrm>
            <a:off x="387350" y="0"/>
            <a:ext cx="0" cy="6884988"/>
          </a:xfrm>
          <a:prstGeom prst="line">
            <a:avLst/>
          </a:prstGeom>
          <a:noFill/>
          <a:ln w="12700">
            <a:solidFill>
              <a:srgbClr val="C9CACA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23" name="Text Box 186"/>
          <p:cNvSpPr txBox="1">
            <a:spLocks noChangeArrowheads="1"/>
          </p:cNvSpPr>
          <p:nvPr/>
        </p:nvSpPr>
        <p:spPr bwMode="auto">
          <a:xfrm>
            <a:off x="463550" y="6592888"/>
            <a:ext cx="32448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nl-NL" sz="1200" b="1" dirty="0">
                <a:solidFill>
                  <a:schemeClr val="bg1"/>
                </a:solidFill>
              </a:rPr>
              <a:t>www.</a:t>
            </a:r>
            <a:r>
              <a:rPr lang="pl-PL" sz="1200" b="1" dirty="0" err="1">
                <a:solidFill>
                  <a:schemeClr val="bg1"/>
                </a:solidFill>
              </a:rPr>
              <a:t>sidir.pl</a:t>
            </a:r>
            <a:endParaRPr lang="nl-NL" sz="1200" b="1" dirty="0">
              <a:solidFill>
                <a:schemeClr val="bg1"/>
              </a:solidFill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468313" y="2276475"/>
            <a:ext cx="8351837" cy="519113"/>
          </a:xfrm>
        </p:spPr>
        <p:txBody>
          <a:bodyPr tIns="45720" rIns="93600" bIns="45720" anchor="b"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24" name="Picture 6" descr="Ng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869160"/>
            <a:ext cx="4694237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3944914"/>
      </p:ext>
    </p:extLst>
  </p:cSld>
  <p:clrMapOvr>
    <a:masterClrMapping/>
  </p:clrMapOvr>
  <p:transition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0434230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55886910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50050" y="836613"/>
            <a:ext cx="2070100" cy="54737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750" y="836613"/>
            <a:ext cx="6057900" cy="54737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3316223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150" y="836613"/>
            <a:ext cx="5616575" cy="427037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539750" y="1628775"/>
            <a:ext cx="4064000" cy="46815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756150" y="1628775"/>
            <a:ext cx="4064000" cy="22637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756150" y="4044950"/>
            <a:ext cx="4064000" cy="22653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619720317"/>
      </p:ext>
    </p:extLst>
  </p:cSld>
  <p:clrMapOvr>
    <a:masterClrMapping/>
  </p:clrMapOvr>
  <p:transition/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ytuł i tekst nad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150" y="836613"/>
            <a:ext cx="5616575" cy="427037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539750" y="1628775"/>
            <a:ext cx="8280400" cy="22637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9750" y="4044950"/>
            <a:ext cx="8280400" cy="22653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53496369"/>
      </p:ext>
    </p:extLst>
  </p:cSld>
  <p:clrMapOvr>
    <a:masterClrMapping/>
  </p:clrMapOvr>
  <p:transition/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598074279"/>
      </p:ext>
    </p:extLst>
  </p:cSld>
  <p:clrMapOvr>
    <a:masterClrMapping/>
  </p:clrMapOvr>
  <p:transition/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0825" y="1557339"/>
            <a:ext cx="8642350" cy="457200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9833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5216">
          <p15:clr>
            <a:srgbClr val="FBAE40"/>
          </p15:clr>
        </p15:guide>
        <p15:guide id="8" orient="horz" pos="4042">
          <p15:clr>
            <a:srgbClr val="FBAE40"/>
          </p15:clr>
        </p15:guide>
        <p15:guide id="9" orient="horz" pos="3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6764384"/>
      </p:ext>
    </p:extLst>
  </p:cSld>
  <p:clrMapOvr>
    <a:masterClrMapping/>
  </p:clrMapOvr>
  <p:transition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375965248"/>
      </p:ext>
    </p:extLst>
  </p:cSld>
  <p:clrMapOvr>
    <a:masterClrMapping/>
  </p:clrMapOvr>
  <p:transition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999713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9750" y="1628775"/>
            <a:ext cx="4064000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6150" y="1628775"/>
            <a:ext cx="4064000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486434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63055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5059385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0117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2557271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28775"/>
            <a:ext cx="82804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Text (24 pt.)</a:t>
            </a:r>
          </a:p>
          <a:p>
            <a:pPr lvl="1"/>
            <a:r>
              <a:rPr lang="en-US" dirty="0"/>
              <a:t>Text (20 pt.)</a:t>
            </a:r>
          </a:p>
          <a:p>
            <a:pPr lvl="2"/>
            <a:r>
              <a:rPr lang="en-US" dirty="0"/>
              <a:t>Text (18 pt.)</a:t>
            </a:r>
          </a:p>
          <a:p>
            <a:pPr lvl="3"/>
            <a:r>
              <a:rPr lang="en-US" dirty="0"/>
              <a:t>Text (16 pt.)</a:t>
            </a:r>
          </a:p>
        </p:txBody>
      </p:sp>
      <p:sp>
        <p:nvSpPr>
          <p:cNvPr id="1092" name="Line 68"/>
          <p:cNvSpPr>
            <a:spLocks noChangeShapeType="1"/>
          </p:cNvSpPr>
          <p:nvPr/>
        </p:nvSpPr>
        <p:spPr bwMode="auto">
          <a:xfrm>
            <a:off x="0" y="260350"/>
            <a:ext cx="9144000" cy="0"/>
          </a:xfrm>
          <a:prstGeom prst="line">
            <a:avLst/>
          </a:prstGeom>
          <a:noFill/>
          <a:ln w="9525">
            <a:solidFill>
              <a:srgbClr val="C9CACA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1093" name="Rectangle 69"/>
          <p:cNvSpPr>
            <a:spLocks noChangeArrowheads="1"/>
          </p:cNvSpPr>
          <p:nvPr/>
        </p:nvSpPr>
        <p:spPr bwMode="auto">
          <a:xfrm>
            <a:off x="0" y="0"/>
            <a:ext cx="395288" cy="260350"/>
          </a:xfrm>
          <a:prstGeom prst="rect">
            <a:avLst/>
          </a:prstGeom>
          <a:solidFill>
            <a:srgbClr val="585B5C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1095" name="Rectangle 71"/>
          <p:cNvSpPr>
            <a:spLocks noChangeArrowheads="1"/>
          </p:cNvSpPr>
          <p:nvPr/>
        </p:nvSpPr>
        <p:spPr bwMode="auto">
          <a:xfrm>
            <a:off x="428596" y="428604"/>
            <a:ext cx="5761037" cy="855663"/>
          </a:xfrm>
          <a:prstGeom prst="rect">
            <a:avLst/>
          </a:prstGeom>
          <a:solidFill>
            <a:srgbClr val="EE2D3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1096" name="Line 72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1097" name="Line 73"/>
          <p:cNvSpPr>
            <a:spLocks noChangeShapeType="1"/>
          </p:cNvSpPr>
          <p:nvPr/>
        </p:nvSpPr>
        <p:spPr bwMode="auto">
          <a:xfrm>
            <a:off x="0" y="1474788"/>
            <a:ext cx="9180513" cy="0"/>
          </a:xfrm>
          <a:prstGeom prst="line">
            <a:avLst/>
          </a:prstGeom>
          <a:noFill/>
          <a:ln w="9525">
            <a:solidFill>
              <a:srgbClr val="C9CACA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1098" name="Rectangle 74"/>
          <p:cNvSpPr>
            <a:spLocks noChangeArrowheads="1"/>
          </p:cNvSpPr>
          <p:nvPr/>
        </p:nvSpPr>
        <p:spPr bwMode="auto">
          <a:xfrm>
            <a:off x="323850" y="6597650"/>
            <a:ext cx="8820150" cy="260350"/>
          </a:xfrm>
          <a:prstGeom prst="rect">
            <a:avLst/>
          </a:prstGeom>
          <a:solidFill>
            <a:srgbClr val="EE2D38"/>
          </a:solidFill>
          <a:ln w="9525">
            <a:solidFill>
              <a:srgbClr val="0E1E7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rgbClr val="0E1E7D"/>
              </a:solidFill>
            </a:endParaRPr>
          </a:p>
        </p:txBody>
      </p:sp>
      <p:sp>
        <p:nvSpPr>
          <p:cNvPr id="1101" name="Line 77"/>
          <p:cNvSpPr>
            <a:spLocks noChangeShapeType="1"/>
          </p:cNvSpPr>
          <p:nvPr/>
        </p:nvSpPr>
        <p:spPr bwMode="auto">
          <a:xfrm>
            <a:off x="8893175" y="0"/>
            <a:ext cx="0" cy="6858000"/>
          </a:xfrm>
          <a:prstGeom prst="line">
            <a:avLst/>
          </a:prstGeom>
          <a:noFill/>
          <a:ln w="9525">
            <a:solidFill>
              <a:srgbClr val="C9CACA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1114" name="Rectangle 90"/>
          <p:cNvSpPr>
            <a:spLocks noChangeArrowheads="1"/>
          </p:cNvSpPr>
          <p:nvPr/>
        </p:nvSpPr>
        <p:spPr bwMode="auto">
          <a:xfrm>
            <a:off x="0" y="6597650"/>
            <a:ext cx="395288" cy="260350"/>
          </a:xfrm>
          <a:prstGeom prst="rect">
            <a:avLst/>
          </a:prstGeom>
          <a:solidFill>
            <a:srgbClr val="585B5C"/>
          </a:solidFill>
          <a:ln w="9525">
            <a:solidFill>
              <a:srgbClr val="0E1E7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1100" name="Line 76"/>
          <p:cNvSpPr>
            <a:spLocks noChangeShapeType="1"/>
          </p:cNvSpPr>
          <p:nvPr/>
        </p:nvSpPr>
        <p:spPr bwMode="auto">
          <a:xfrm>
            <a:off x="387350" y="0"/>
            <a:ext cx="0" cy="6858000"/>
          </a:xfrm>
          <a:prstGeom prst="line">
            <a:avLst/>
          </a:prstGeom>
          <a:noFill/>
          <a:ln w="12700">
            <a:solidFill>
              <a:srgbClr val="C9CACA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615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642918"/>
            <a:ext cx="56165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1116" name="Text Box 92"/>
          <p:cNvSpPr txBox="1">
            <a:spLocks noChangeArrowheads="1"/>
          </p:cNvSpPr>
          <p:nvPr/>
        </p:nvSpPr>
        <p:spPr bwMode="auto">
          <a:xfrm>
            <a:off x="463550" y="6592888"/>
            <a:ext cx="31718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nl-NL" sz="1200" b="1" dirty="0">
                <a:solidFill>
                  <a:schemeClr val="bg1"/>
                </a:solidFill>
              </a:rPr>
              <a:t>www.</a:t>
            </a:r>
            <a:r>
              <a:rPr lang="pl-PL" sz="1200" b="1" dirty="0" err="1">
                <a:solidFill>
                  <a:schemeClr val="bg1"/>
                </a:solidFill>
              </a:rPr>
              <a:t>sidir.pl</a:t>
            </a:r>
            <a:endParaRPr lang="nl-NL" sz="1200" b="1" dirty="0">
              <a:solidFill>
                <a:schemeClr val="bg1"/>
              </a:solidFill>
            </a:endParaRPr>
          </a:p>
        </p:txBody>
      </p:sp>
      <p:cxnSp>
        <p:nvCxnSpPr>
          <p:cNvPr id="19" name="Łącznik prosty 18"/>
          <p:cNvCxnSpPr/>
          <p:nvPr/>
        </p:nvCxnSpPr>
        <p:spPr bwMode="auto">
          <a:xfrm rot="5400000">
            <a:off x="5465781" y="750087"/>
            <a:ext cx="1499380" cy="794"/>
          </a:xfrm>
          <a:prstGeom prst="line">
            <a:avLst/>
          </a:prstGeom>
          <a:noFill/>
          <a:ln w="9525">
            <a:solidFill>
              <a:srgbClr val="C9CACA"/>
            </a:solidFill>
            <a:round/>
            <a:headEnd/>
            <a:tailEnd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92281" y="332656"/>
            <a:ext cx="1223736" cy="105377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858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09" r:id="rId1"/>
    <p:sldLayoutId id="2147486010" r:id="rId2"/>
    <p:sldLayoutId id="2147486011" r:id="rId3"/>
    <p:sldLayoutId id="2147486012" r:id="rId4"/>
    <p:sldLayoutId id="2147486013" r:id="rId5"/>
    <p:sldLayoutId id="2147486014" r:id="rId6"/>
    <p:sldLayoutId id="2147486015" r:id="rId7"/>
    <p:sldLayoutId id="2147486016" r:id="rId8"/>
    <p:sldLayoutId id="2147486017" r:id="rId9"/>
    <p:sldLayoutId id="2147486018" r:id="rId10"/>
    <p:sldLayoutId id="2147486019" r:id="rId11"/>
    <p:sldLayoutId id="2147486020" r:id="rId12"/>
    <p:sldLayoutId id="2147486021" r:id="rId13"/>
    <p:sldLayoutId id="2147486022" r:id="rId14"/>
    <p:sldLayoutId id="2147486023" r:id="rId15"/>
    <p:sldLayoutId id="2147486025" r:id="rId16"/>
  </p:sldLayoutIdLst>
  <p:transition/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266700" indent="-266700" algn="l" rtl="0" eaLnBrk="1" fontAlgn="base" hangingPunct="1">
        <a:spcBef>
          <a:spcPct val="30000"/>
        </a:spcBef>
        <a:spcAft>
          <a:spcPct val="0"/>
        </a:spcAft>
        <a:buClr>
          <a:srgbClr val="EE2D38"/>
        </a:buClr>
        <a:buFont typeface="Wingdings" pitchFamily="2" charset="2"/>
        <a:buChar char="§"/>
        <a:defRPr sz="2400">
          <a:solidFill>
            <a:srgbClr val="585B5C"/>
          </a:solidFill>
          <a:latin typeface="+mn-lt"/>
          <a:ea typeface="+mn-ea"/>
          <a:cs typeface="+mn-cs"/>
        </a:defRPr>
      </a:lvl1pPr>
      <a:lvl2pPr marL="622300" indent="-176213" algn="l" rtl="0" eaLnBrk="1" fontAlgn="base" hangingPunct="1">
        <a:spcBef>
          <a:spcPct val="20000"/>
        </a:spcBef>
        <a:spcAft>
          <a:spcPct val="0"/>
        </a:spcAft>
        <a:buClr>
          <a:srgbClr val="EE2D38"/>
        </a:buClr>
        <a:buFont typeface="Wingdings" pitchFamily="2" charset="2"/>
        <a:buChar char="§"/>
        <a:defRPr sz="2000">
          <a:solidFill>
            <a:srgbClr val="585B5C"/>
          </a:solidFill>
          <a:latin typeface="+mn-lt"/>
        </a:defRPr>
      </a:lvl2pPr>
      <a:lvl3pPr marL="990600" indent="-188913" algn="l" rtl="0" eaLnBrk="1" fontAlgn="base" hangingPunct="1">
        <a:spcBef>
          <a:spcPct val="20000"/>
        </a:spcBef>
        <a:spcAft>
          <a:spcPct val="0"/>
        </a:spcAft>
        <a:buClr>
          <a:srgbClr val="EE2D38"/>
        </a:buClr>
        <a:buFont typeface="Wingdings" pitchFamily="2" charset="2"/>
        <a:buChar char="§"/>
        <a:defRPr sz="2400">
          <a:solidFill>
            <a:srgbClr val="585B5C"/>
          </a:solidFill>
          <a:latin typeface="+mn-lt"/>
        </a:defRPr>
      </a:lvl3pPr>
      <a:lvl4pPr marL="1346200" indent="-176213" algn="l" rtl="0" eaLnBrk="1" fontAlgn="base" hangingPunct="1">
        <a:spcBef>
          <a:spcPct val="20000"/>
        </a:spcBef>
        <a:spcAft>
          <a:spcPct val="0"/>
        </a:spcAft>
        <a:buClr>
          <a:srgbClr val="EE2D38"/>
        </a:buClr>
        <a:buFont typeface="Wingdings" pitchFamily="2" charset="2"/>
        <a:buChar char="§"/>
        <a:defRPr sz="1600">
          <a:solidFill>
            <a:srgbClr val="585B5C"/>
          </a:solidFill>
          <a:latin typeface="+mn-lt"/>
        </a:defRPr>
      </a:lvl4pPr>
      <a:lvl5pPr marL="1970088" indent="-14128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E1E7D"/>
          </a:solidFill>
          <a:latin typeface="+mn-lt"/>
        </a:defRPr>
      </a:lvl5pPr>
      <a:lvl6pPr marL="2427288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E1E7D"/>
          </a:solidFill>
          <a:latin typeface="+mn-lt"/>
        </a:defRPr>
      </a:lvl6pPr>
      <a:lvl7pPr marL="2884488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E1E7D"/>
          </a:solidFill>
          <a:latin typeface="+mn-lt"/>
        </a:defRPr>
      </a:lvl7pPr>
      <a:lvl8pPr marL="3341688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E1E7D"/>
          </a:solidFill>
          <a:latin typeface="+mn-lt"/>
        </a:defRPr>
      </a:lvl8pPr>
      <a:lvl9pPr marL="3798888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E1E7D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ytuł 1"/>
          <p:cNvSpPr>
            <a:spLocks noGrp="1"/>
          </p:cNvSpPr>
          <p:nvPr>
            <p:ph type="ctrTitle"/>
          </p:nvPr>
        </p:nvSpPr>
        <p:spPr>
          <a:xfrm>
            <a:off x="456705" y="2408126"/>
            <a:ext cx="8496943" cy="470957"/>
          </a:xfrm>
        </p:spPr>
        <p:txBody>
          <a:bodyPr wrap="square" rIns="0" anchor="ctr">
            <a:noAutofit/>
          </a:bodyPr>
          <a:lstStyle/>
          <a:p>
            <a:pPr algn="l"/>
            <a:r>
              <a:rPr lang="en-US" altLang="pl-PL" sz="2100" dirty="0">
                <a:cs typeface="Arial" panose="020B0604020202020204" pitchFamily="34" charset="0"/>
              </a:rPr>
              <a:t>Claims during contracts and </a:t>
            </a:r>
            <a:r>
              <a:rPr lang="pl-PL" altLang="pl-PL" sz="2100" dirty="0">
                <a:cs typeface="Arial" panose="020B0604020202020204" pitchFamily="34" charset="0"/>
              </a:rPr>
              <a:t>the </a:t>
            </a:r>
            <a:r>
              <a:rPr lang="en-US" altLang="pl-PL" sz="2100" dirty="0">
                <a:cs typeface="Arial" panose="020B0604020202020204" pitchFamily="34" charset="0"/>
              </a:rPr>
              <a:t>idea of </a:t>
            </a:r>
            <a:r>
              <a:rPr lang="pl-PL" altLang="pl-PL" sz="2100" dirty="0">
                <a:cs typeface="Arial" panose="020B0604020202020204" pitchFamily="34" charset="0"/>
              </a:rPr>
              <a:t>the </a:t>
            </a:r>
            <a:r>
              <a:rPr lang="en-US" altLang="pl-PL" sz="2100" dirty="0">
                <a:cs typeface="Arial" panose="020B0604020202020204" pitchFamily="34" charset="0"/>
              </a:rPr>
              <a:t>Claim Institution</a:t>
            </a:r>
            <a:r>
              <a:rPr lang="pl-PL" altLang="pl-PL" sz="2100" dirty="0">
                <a:cs typeface="Arial" panose="020B0604020202020204" pitchFamily="34" charset="0"/>
              </a:rPr>
              <a:t/>
            </a:r>
            <a:br>
              <a:rPr lang="pl-PL" altLang="pl-PL" sz="2100" dirty="0">
                <a:cs typeface="Arial" panose="020B0604020202020204" pitchFamily="34" charset="0"/>
              </a:rPr>
            </a:br>
            <a:endParaRPr lang="pl-PL" altLang="pl-PL" sz="2100" b="1" dirty="0">
              <a:cs typeface="Arial" panose="020B0604020202020204" pitchFamily="34" charset="0"/>
            </a:endParaRPr>
          </a:p>
        </p:txBody>
      </p:sp>
      <p:sp>
        <p:nvSpPr>
          <p:cNvPr id="15365" name="pole tekstowe 5"/>
          <p:cNvSpPr txBox="1">
            <a:spLocks noChangeArrowheads="1"/>
          </p:cNvSpPr>
          <p:nvPr/>
        </p:nvSpPr>
        <p:spPr bwMode="auto">
          <a:xfrm>
            <a:off x="5436096" y="5982816"/>
            <a:ext cx="3517552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BACDD4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8D89A4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8D89A4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8D89A4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8D89A4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8D89A4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8D89A4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3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Warsaw</a:t>
            </a:r>
            <a:r>
              <a:rPr lang="en-GB" altLang="pl-PL" sz="23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altLang="pl-PL" sz="23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pl-PL" altLang="pl-PL" sz="23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</a:t>
            </a:r>
            <a:r>
              <a:rPr lang="pl-PL" altLang="pl-PL" sz="23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pl-PL" sz="23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pl-PL" altLang="pl-PL" sz="23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GB" altLang="pl-PL" sz="23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264166" y="1606868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b="1" i="1" dirty="0" err="1">
                <a:solidFill>
                  <a:schemeClr val="bg1"/>
                </a:solidFill>
              </a:rPr>
              <a:t>PhD</a:t>
            </a:r>
            <a:r>
              <a:rPr lang="pl-PL" altLang="pl-PL" b="1" i="1" dirty="0">
                <a:solidFill>
                  <a:schemeClr val="bg1"/>
                </a:solidFill>
              </a:rPr>
              <a:t>. </a:t>
            </a:r>
            <a:r>
              <a:rPr lang="pl-PL" altLang="pl-PL" b="1" i="1" dirty="0" err="1">
                <a:solidFill>
                  <a:schemeClr val="bg1"/>
                </a:solidFill>
              </a:rPr>
              <a:t>Eng</a:t>
            </a:r>
            <a:r>
              <a:rPr lang="pl-PL" altLang="pl-PL" b="1" i="1" dirty="0">
                <a:solidFill>
                  <a:schemeClr val="bg1"/>
                </a:solidFill>
              </a:rPr>
              <a:t>. Iwona Rybka</a:t>
            </a:r>
            <a:endParaRPr lang="pl-PL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ymbol zastępczy zawartości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22623442"/>
              </p:ext>
            </p:extLst>
          </p:nvPr>
        </p:nvGraphicFramePr>
        <p:xfrm>
          <a:off x="-4314" y="646331"/>
          <a:ext cx="9471842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323528" y="5949281"/>
            <a:ext cx="8640638" cy="648072"/>
          </a:xfrm>
        </p:spPr>
        <p:txBody>
          <a:bodyPr>
            <a:noAutofit/>
          </a:bodyPr>
          <a:lstStyle/>
          <a:p>
            <a:pPr marL="1076325" indent="-1076325" algn="l" eaLnBrk="0" fontAlgn="base" hangingPunct="0">
              <a:spcAft>
                <a:spcPct val="0"/>
              </a:spcAft>
            </a:pPr>
            <a:r>
              <a:rPr lang="en-US" sz="2000" b="1" i="1" dirty="0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Figure </a:t>
            </a:r>
            <a:r>
              <a:rPr lang="pl-PL" sz="2000" b="1" i="1" dirty="0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000" b="1" i="1" dirty="0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.The structure of the events that </a:t>
            </a:r>
            <a:r>
              <a:rPr lang="pl-PL" sz="2000" i="1" dirty="0" err="1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results</a:t>
            </a:r>
            <a:r>
              <a:rPr lang="pl-PL" sz="2000" i="1" dirty="0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in</a:t>
            </a:r>
            <a:r>
              <a:rPr lang="en-US" sz="2000" b="1" i="1" dirty="0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claims in </a:t>
            </a:r>
            <a:r>
              <a:rPr lang="pl-PL" sz="2000" b="1" i="1" dirty="0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2000" b="1" i="1" dirty="0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group</a:t>
            </a:r>
            <a:r>
              <a:rPr lang="pl-PL" sz="2000" b="1" i="1" dirty="0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of</a:t>
            </a:r>
            <a:r>
              <a:rPr lang="en-US" sz="2000" b="1" i="1" dirty="0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2"/>
                </a:solidFill>
                <a:latin typeface="+mn-lt"/>
                <a:ea typeface="Times New Roman" panose="02020603050405020304" pitchFamily="18" charset="0"/>
              </a:rPr>
              <a:t>adverse</a:t>
            </a:r>
            <a:r>
              <a:rPr lang="en-US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activities </a:t>
            </a:r>
            <a:r>
              <a:rPr lang="pl-PL" sz="20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done</a:t>
            </a:r>
            <a:r>
              <a:rPr lang="pl-PL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by</a:t>
            </a:r>
            <a:r>
              <a:rPr lang="en-US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third parties </a:t>
            </a:r>
            <a:r>
              <a:rPr lang="pl-PL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(TP)</a:t>
            </a:r>
            <a:endParaRPr lang="pl-PL" sz="2000" b="1" i="1" dirty="0">
              <a:solidFill>
                <a:srgbClr val="333300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-4314" y="0"/>
            <a:ext cx="914831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438275" indent="-1438275" algn="just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chemeClr val="bg2"/>
                </a:solidFill>
                <a:latin typeface="+mn-lt"/>
                <a:ea typeface="SimSun" panose="02010600030101010101" pitchFamily="2" charset="-122"/>
              </a:rPr>
              <a:t>third party </a:t>
            </a:r>
            <a:r>
              <a:rPr lang="pl-PL" dirty="0">
                <a:solidFill>
                  <a:schemeClr val="bg2"/>
                </a:solidFill>
                <a:latin typeface="+mn-lt"/>
                <a:ea typeface="SimSun" panose="02010600030101010101" pitchFamily="2" charset="-122"/>
              </a:rPr>
              <a:t>- </a:t>
            </a:r>
            <a:r>
              <a:rPr lang="en-US" dirty="0">
                <a:solidFill>
                  <a:schemeClr val="bg2"/>
                </a:solidFill>
                <a:latin typeface="+mn-lt"/>
                <a:ea typeface="SimSun" panose="02010600030101010101" pitchFamily="2" charset="-122"/>
              </a:rPr>
              <a:t>institutions such as authorities, offices, operators of infrastructure on the site, local community, owners of the plots on which the work is conducted.</a:t>
            </a:r>
            <a:endParaRPr lang="pl-PL" dirty="0">
              <a:solidFill>
                <a:schemeClr val="bg2"/>
              </a:solidFill>
              <a:effectLst/>
              <a:latin typeface="+mn-lt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7956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ymbol zastępczy zawartości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13772272"/>
              </p:ext>
            </p:extLst>
          </p:nvPr>
        </p:nvGraphicFramePr>
        <p:xfrm>
          <a:off x="0" y="692150"/>
          <a:ext cx="9144000" cy="616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143668" y="6165304"/>
            <a:ext cx="9000331" cy="558800"/>
          </a:xfrm>
        </p:spPr>
        <p:txBody>
          <a:bodyPr>
            <a:noAutofit/>
          </a:bodyPr>
          <a:lstStyle/>
          <a:p>
            <a:pPr marL="1076325" indent="-1076325" algn="l" eaLnBrk="0" fontAlgn="base" hangingPunct="0">
              <a:spcAft>
                <a:spcPct val="0"/>
              </a:spcAft>
            </a:pPr>
            <a:r>
              <a:rPr lang="en-US" sz="2000" b="1" i="1" dirty="0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Figure </a:t>
            </a:r>
            <a:r>
              <a:rPr lang="pl-PL" sz="2000" b="1" i="1" dirty="0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2000" b="1" i="1" dirty="0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.The structure of the events </a:t>
            </a:r>
            <a:r>
              <a:rPr lang="pl-PL" sz="2000" i="1" dirty="0" err="1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results</a:t>
            </a:r>
            <a:r>
              <a:rPr lang="pl-PL" sz="2000" i="1" dirty="0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in</a:t>
            </a:r>
            <a:r>
              <a:rPr lang="en-US" sz="2000" b="1" i="1" dirty="0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claims in </a:t>
            </a:r>
            <a:r>
              <a:rPr lang="pl-PL" sz="2000" b="1" i="1" dirty="0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2000" b="1" i="1" dirty="0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group</a:t>
            </a:r>
            <a:r>
              <a:rPr lang="pl-PL" sz="2000" b="1" i="1" dirty="0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of</a:t>
            </a:r>
            <a:r>
              <a:rPr lang="en-US" sz="2000" b="1" i="1" dirty="0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2"/>
                </a:solidFill>
                <a:latin typeface="+mn-lt"/>
                <a:ea typeface="Times New Roman" panose="02020603050405020304" pitchFamily="18" charset="0"/>
              </a:rPr>
              <a:t>unforeseeable physical conditions</a:t>
            </a:r>
            <a:r>
              <a:rPr lang="en-US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pl-PL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(UC)</a:t>
            </a:r>
            <a:endParaRPr lang="pl-PL" sz="2000" b="1" i="1" dirty="0">
              <a:solidFill>
                <a:srgbClr val="333300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0"/>
            <a:ext cx="914831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438275" indent="-1438275" algn="just">
              <a:spcBef>
                <a:spcPts val="0"/>
              </a:spcBef>
              <a:spcAft>
                <a:spcPts val="0"/>
              </a:spcAft>
            </a:pPr>
            <a:r>
              <a:rPr lang="en-GB" b="1" u="sng" dirty="0">
                <a:solidFill>
                  <a:schemeClr val="bg2"/>
                </a:solidFill>
                <a:latin typeface="+mn-lt"/>
                <a:ea typeface="SimSun" panose="02010600030101010101" pitchFamily="2" charset="-122"/>
              </a:rPr>
              <a:t>unforeseeable physical conditions </a:t>
            </a:r>
            <a:r>
              <a:rPr lang="en-GB" dirty="0">
                <a:solidFill>
                  <a:schemeClr val="bg2"/>
                </a:solidFill>
                <a:latin typeface="+mn-lt"/>
                <a:ea typeface="SimSun" panose="02010600030101010101" pitchFamily="2" charset="-122"/>
              </a:rPr>
              <a:t>– natural physical conditions </a:t>
            </a:r>
            <a:r>
              <a:rPr lang="pl-PL" dirty="0" err="1">
                <a:solidFill>
                  <a:schemeClr val="bg2"/>
                </a:solidFill>
                <a:latin typeface="+mn-lt"/>
                <a:ea typeface="SimSun" panose="02010600030101010101" pitchFamily="2" charset="-122"/>
              </a:rPr>
              <a:t>including</a:t>
            </a:r>
            <a:r>
              <a:rPr lang="en-GB" dirty="0">
                <a:solidFill>
                  <a:schemeClr val="bg2"/>
                </a:solidFill>
                <a:latin typeface="+mn-lt"/>
                <a:ea typeface="SimSun" panose="02010600030101010101" pitchFamily="2" charset="-122"/>
              </a:rPr>
              <a:t> manmade </a:t>
            </a:r>
            <a:r>
              <a:rPr lang="pl-PL" dirty="0" err="1">
                <a:solidFill>
                  <a:schemeClr val="bg2"/>
                </a:solidFill>
                <a:latin typeface="+mn-lt"/>
                <a:ea typeface="SimSun" panose="02010600030101010101" pitchFamily="2" charset="-122"/>
              </a:rPr>
              <a:t>ones</a:t>
            </a:r>
            <a:r>
              <a:rPr lang="pl-PL" dirty="0">
                <a:solidFill>
                  <a:schemeClr val="bg2"/>
                </a:solidFill>
                <a:latin typeface="+mn-lt"/>
                <a:ea typeface="SimSun" panose="02010600030101010101" pitchFamily="2" charset="-122"/>
              </a:rPr>
              <a:t> </a:t>
            </a:r>
            <a:r>
              <a:rPr lang="en-GB" dirty="0">
                <a:solidFill>
                  <a:schemeClr val="bg2"/>
                </a:solidFill>
                <a:latin typeface="+mn-lt"/>
                <a:ea typeface="SimSun" panose="02010600030101010101" pitchFamily="2" charset="-122"/>
              </a:rPr>
              <a:t>and other physical obstructions and pollutants, which the contract</a:t>
            </a:r>
            <a:r>
              <a:rPr lang="pl-PL" dirty="0" err="1">
                <a:solidFill>
                  <a:schemeClr val="bg2"/>
                </a:solidFill>
                <a:latin typeface="+mn-lt"/>
                <a:ea typeface="SimSun" panose="02010600030101010101" pitchFamily="2" charset="-122"/>
              </a:rPr>
              <a:t>or</a:t>
            </a:r>
            <a:r>
              <a:rPr lang="en-GB" dirty="0">
                <a:solidFill>
                  <a:schemeClr val="bg2"/>
                </a:solidFill>
                <a:latin typeface="+mn-lt"/>
                <a:ea typeface="SimSun" panose="02010600030101010101" pitchFamily="2" charset="-122"/>
              </a:rPr>
              <a:t> encounters</a:t>
            </a:r>
            <a:r>
              <a:rPr lang="pl-PL" dirty="0">
                <a:solidFill>
                  <a:schemeClr val="bg2"/>
                </a:solidFill>
                <a:latin typeface="+mn-lt"/>
                <a:ea typeface="SimSun" panose="02010600030101010101" pitchFamily="2" charset="-122"/>
              </a:rPr>
              <a:t> on</a:t>
            </a:r>
            <a:r>
              <a:rPr lang="en-GB" dirty="0">
                <a:solidFill>
                  <a:schemeClr val="bg2"/>
                </a:solidFill>
                <a:latin typeface="+mn-lt"/>
                <a:ea typeface="SimSun" panose="02010600030101010101" pitchFamily="2" charset="-122"/>
              </a:rPr>
              <a:t> the construction site when executing work.</a:t>
            </a:r>
            <a:endParaRPr lang="en-GB" sz="1200" dirty="0">
              <a:solidFill>
                <a:schemeClr val="bg2"/>
              </a:solidFill>
              <a:effectLst/>
              <a:latin typeface="+mn-lt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3184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ymbol zastępczy zawartości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75048417"/>
              </p:ext>
            </p:extLst>
          </p:nvPr>
        </p:nvGraphicFramePr>
        <p:xfrm>
          <a:off x="0" y="476250"/>
          <a:ext cx="9144000" cy="638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89917" y="6237312"/>
            <a:ext cx="8856662" cy="558800"/>
          </a:xfrm>
        </p:spPr>
        <p:txBody>
          <a:bodyPr>
            <a:noAutofit/>
          </a:bodyPr>
          <a:lstStyle/>
          <a:p>
            <a:pPr marL="1076325" indent="-1076325" algn="l" eaLnBrk="0" fontAlgn="base" hangingPunct="0">
              <a:spcAft>
                <a:spcPct val="0"/>
              </a:spcAft>
            </a:pPr>
            <a:r>
              <a:rPr lang="en-US" sz="2000" b="1" i="1" dirty="0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Figure </a:t>
            </a:r>
            <a:r>
              <a:rPr lang="pl-PL" sz="2000" b="1" i="1" dirty="0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2000" b="1" i="1" dirty="0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.The structure of the events </a:t>
            </a:r>
            <a:r>
              <a:rPr lang="pl-PL" sz="2000" b="1" i="1" dirty="0" err="1" smtClean="0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that</a:t>
            </a:r>
            <a:r>
              <a:rPr lang="pl-PL" sz="2000" b="1" i="1" dirty="0" smtClean="0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2000" b="1" i="1" dirty="0" err="1" smtClean="0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results</a:t>
            </a:r>
            <a:r>
              <a:rPr lang="pl-PL" sz="2000" b="1" i="1" dirty="0" smtClean="0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2000" b="1" i="1" dirty="0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2000" b="1" i="1" dirty="0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claims in </a:t>
            </a:r>
            <a:r>
              <a:rPr lang="pl-PL" sz="2000" b="1" i="1" dirty="0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2000" b="1" i="1" dirty="0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group</a:t>
            </a:r>
            <a:r>
              <a:rPr lang="pl-PL" sz="2000" b="1" i="1" dirty="0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of</a:t>
            </a:r>
            <a:r>
              <a:rPr lang="en-US" sz="2000" b="1" i="1" dirty="0">
                <a:solidFill>
                  <a:srgbClr val="3333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2"/>
                </a:solidFill>
                <a:latin typeface="+mn-lt"/>
                <a:ea typeface="Times New Roman" panose="02020603050405020304" pitchFamily="18" charset="0"/>
              </a:rPr>
              <a:t>changes in legal regulations (LR)</a:t>
            </a:r>
            <a:endParaRPr lang="pl-PL" sz="2000" b="1" i="1" dirty="0">
              <a:solidFill>
                <a:srgbClr val="333300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0"/>
            <a:ext cx="903649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438275" indent="-1438275" algn="just">
              <a:spcBef>
                <a:spcPts val="0"/>
              </a:spcBef>
              <a:spcAft>
                <a:spcPts val="0"/>
              </a:spcAft>
            </a:pPr>
            <a:r>
              <a:rPr lang="pl-PL" b="1" u="sng" dirty="0">
                <a:solidFill>
                  <a:schemeClr val="bg2"/>
                </a:solidFill>
                <a:latin typeface="+mn-lt"/>
                <a:ea typeface="SimSun" panose="02010600030101010101" pitchFamily="2" charset="-122"/>
              </a:rPr>
              <a:t>alterations</a:t>
            </a:r>
            <a:r>
              <a:rPr lang="en-GB" b="1" u="sng" dirty="0">
                <a:solidFill>
                  <a:schemeClr val="bg2"/>
                </a:solidFill>
                <a:latin typeface="+mn-lt"/>
                <a:ea typeface="SimSun" panose="02010600030101010101" pitchFamily="2" charset="-122"/>
              </a:rPr>
              <a:t> </a:t>
            </a:r>
            <a:r>
              <a:rPr lang="en-AU" b="1" u="sng" dirty="0">
                <a:solidFill>
                  <a:schemeClr val="bg2"/>
                </a:solidFill>
                <a:latin typeface="+mn-lt"/>
                <a:ea typeface="SimSun" panose="02010600030101010101" pitchFamily="2" charset="-122"/>
              </a:rPr>
              <a:t>in legal regulations </a:t>
            </a:r>
            <a:r>
              <a:rPr lang="en-AU" dirty="0">
                <a:solidFill>
                  <a:schemeClr val="bg2"/>
                </a:solidFill>
                <a:latin typeface="+mn-lt"/>
                <a:ea typeface="SimSun" panose="02010600030101010101" pitchFamily="2" charset="-122"/>
              </a:rPr>
              <a:t>– change</a:t>
            </a:r>
            <a:r>
              <a:rPr lang="pl-PL" dirty="0">
                <a:solidFill>
                  <a:schemeClr val="bg2"/>
                </a:solidFill>
                <a:latin typeface="+mn-lt"/>
                <a:ea typeface="SimSun" panose="02010600030101010101" pitchFamily="2" charset="-122"/>
              </a:rPr>
              <a:t>s</a:t>
            </a:r>
            <a:r>
              <a:rPr lang="en-AU" dirty="0">
                <a:solidFill>
                  <a:schemeClr val="bg2"/>
                </a:solidFill>
                <a:latin typeface="+mn-lt"/>
                <a:ea typeface="SimSun" panose="02010600030101010101" pitchFamily="2" charset="-122"/>
              </a:rPr>
              <a:t> in </a:t>
            </a:r>
            <a:r>
              <a:rPr lang="pl-PL" dirty="0" err="1">
                <a:solidFill>
                  <a:schemeClr val="bg2"/>
                </a:solidFill>
                <a:latin typeface="+mn-lt"/>
                <a:ea typeface="SimSun" panose="02010600030101010101" pitchFamily="2" charset="-122"/>
              </a:rPr>
              <a:t>legal</a:t>
            </a:r>
            <a:r>
              <a:rPr lang="pl-PL" dirty="0">
                <a:solidFill>
                  <a:schemeClr val="bg2"/>
                </a:solidFill>
                <a:latin typeface="+mn-lt"/>
                <a:ea typeface="SimSun" panose="02010600030101010101" pitchFamily="2" charset="-122"/>
              </a:rPr>
              <a:t> </a:t>
            </a:r>
            <a:r>
              <a:rPr lang="pl-PL" dirty="0" err="1">
                <a:solidFill>
                  <a:schemeClr val="bg2"/>
                </a:solidFill>
                <a:latin typeface="+mn-lt"/>
                <a:ea typeface="SimSun" panose="02010600030101010101" pitchFamily="2" charset="-122"/>
              </a:rPr>
              <a:t>regulations</a:t>
            </a:r>
            <a:r>
              <a:rPr lang="en-AU" dirty="0">
                <a:solidFill>
                  <a:schemeClr val="bg2"/>
                </a:solidFill>
                <a:latin typeface="+mn-lt"/>
                <a:ea typeface="SimSun" panose="02010600030101010101" pitchFamily="2" charset="-122"/>
              </a:rPr>
              <a:t> of the country including the introduction of new laws and the repeal or modification of existing </a:t>
            </a:r>
            <a:r>
              <a:rPr lang="pl-PL" dirty="0" err="1">
                <a:solidFill>
                  <a:schemeClr val="bg2"/>
                </a:solidFill>
                <a:latin typeface="+mn-lt"/>
                <a:ea typeface="SimSun" panose="02010600030101010101" pitchFamily="2" charset="-122"/>
              </a:rPr>
              <a:t>ones</a:t>
            </a:r>
            <a:r>
              <a:rPr lang="en-AU" dirty="0">
                <a:solidFill>
                  <a:schemeClr val="bg2"/>
                </a:solidFill>
                <a:latin typeface="+mn-lt"/>
                <a:ea typeface="SimSun" panose="02010600030101010101" pitchFamily="2" charset="-122"/>
              </a:rPr>
              <a:t>.</a:t>
            </a:r>
            <a:endParaRPr lang="en-AU" sz="1200" dirty="0">
              <a:solidFill>
                <a:schemeClr val="bg2"/>
              </a:solidFill>
              <a:effectLst/>
              <a:latin typeface="+mn-lt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5817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7328"/>
            <a:ext cx="5688632" cy="430887"/>
          </a:xfrm>
        </p:spPr>
        <p:txBody>
          <a:bodyPr anchor="ctr"/>
          <a:lstStyle/>
          <a:p>
            <a:r>
              <a:rPr lang="pl-PL" cap="small" dirty="0" err="1"/>
              <a:t>Alterations</a:t>
            </a:r>
            <a:r>
              <a:rPr lang="pl-PL" cap="small" dirty="0"/>
              <a:t> in </a:t>
            </a:r>
            <a:r>
              <a:rPr lang="pl-PL" cap="small" dirty="0" err="1"/>
              <a:t>legal</a:t>
            </a:r>
            <a:r>
              <a:rPr lang="pl-PL" cap="small" dirty="0"/>
              <a:t> </a:t>
            </a:r>
            <a:r>
              <a:rPr lang="pl-PL" cap="small" dirty="0" err="1"/>
              <a:t>regulations</a:t>
            </a:r>
            <a:endParaRPr lang="pl-PL" cap="smal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0943" y="1556792"/>
            <a:ext cx="8280400" cy="3384376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chemeClr val="accent5"/>
              </a:buClr>
              <a:buSzPct val="140000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The construction investment process is regulated by a number of legal acts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-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issues related t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planning, design and construction of all type of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facilities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endParaRPr lang="pl-PL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chemeClr val="accent5"/>
              </a:buClr>
              <a:buSzPct val="140000"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ne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c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ces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sity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to develop a lot of documents, submit relevant applications, appraisal reports or opinions in accordance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with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legal requirements. </a:t>
            </a:r>
            <a:endParaRPr lang="pl-PL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47564" y="530120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any alterations in binding l</a:t>
            </a:r>
            <a:r>
              <a:rPr lang="pl-PL" sz="2400" dirty="0"/>
              <a:t>egal </a:t>
            </a:r>
            <a:r>
              <a:rPr lang="pl-PL" sz="2400" dirty="0" err="1"/>
              <a:t>regulations</a:t>
            </a:r>
            <a:r>
              <a:rPr lang="en-US" sz="2400" dirty="0"/>
              <a:t> or </a:t>
            </a:r>
            <a:r>
              <a:rPr lang="pl-PL" sz="2400" dirty="0" err="1"/>
              <a:t>imposition</a:t>
            </a:r>
            <a:r>
              <a:rPr lang="pl-PL" sz="2400" dirty="0"/>
              <a:t> of a</a:t>
            </a:r>
            <a:r>
              <a:rPr lang="en-US" sz="2400" dirty="0"/>
              <a:t> new </a:t>
            </a:r>
            <a:r>
              <a:rPr lang="pl-PL" sz="2400" dirty="0"/>
              <a:t>one</a:t>
            </a:r>
            <a:r>
              <a:rPr lang="en-US" sz="2400" dirty="0"/>
              <a:t> may </a:t>
            </a:r>
            <a:r>
              <a:rPr lang="pl-PL" sz="2400" dirty="0"/>
              <a:t>influence</a:t>
            </a:r>
            <a:r>
              <a:rPr lang="en-US" sz="2400" dirty="0"/>
              <a:t> the course of the construction </a:t>
            </a:r>
            <a:r>
              <a:rPr lang="en-US" sz="2400" dirty="0" smtClean="0"/>
              <a:t>process</a:t>
            </a:r>
            <a:endParaRPr lang="pl-PL" sz="2400" dirty="0"/>
          </a:p>
        </p:txBody>
      </p:sp>
      <p:sp>
        <p:nvSpPr>
          <p:cNvPr id="5" name="Strzałka w dół 4"/>
          <p:cNvSpPr/>
          <p:nvPr/>
        </p:nvSpPr>
        <p:spPr bwMode="auto">
          <a:xfrm>
            <a:off x="4535996" y="4941168"/>
            <a:ext cx="504056" cy="2880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804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5760640" cy="1292662"/>
          </a:xfrm>
        </p:spPr>
        <p:txBody>
          <a:bodyPr/>
          <a:lstStyle/>
          <a:p>
            <a:r>
              <a:rPr lang="en-US" cap="small" dirty="0"/>
              <a:t>The number of legal acts </a:t>
            </a:r>
            <a:r>
              <a:rPr lang="pl-PL" cap="small" dirty="0" err="1"/>
              <a:t>passed</a:t>
            </a:r>
            <a:r>
              <a:rPr lang="en-US" cap="small" dirty="0"/>
              <a:t> on average </a:t>
            </a:r>
            <a:r>
              <a:rPr lang="pl-PL" cap="small" dirty="0"/>
              <a:t>per </a:t>
            </a:r>
            <a:r>
              <a:rPr lang="pl-PL" cap="small" dirty="0" err="1"/>
              <a:t>year</a:t>
            </a:r>
            <a:r>
              <a:rPr lang="pl-PL" cap="small" dirty="0"/>
              <a:t> </a:t>
            </a:r>
            <a:r>
              <a:rPr lang="en-US" cap="small" dirty="0"/>
              <a:t>in 2012-2014</a:t>
            </a:r>
            <a:r>
              <a:rPr lang="pl-PL" cap="small" dirty="0"/>
              <a:t> – problem?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461306"/>
              </p:ext>
            </p:extLst>
          </p:nvPr>
        </p:nvGraphicFramePr>
        <p:xfrm>
          <a:off x="0" y="1394391"/>
          <a:ext cx="9144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rostokąt 9"/>
          <p:cNvSpPr/>
          <p:nvPr/>
        </p:nvSpPr>
        <p:spPr>
          <a:xfrm>
            <a:off x="2915816" y="2132856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PROBLEM:</a:t>
            </a:r>
          </a:p>
          <a:p>
            <a:r>
              <a:rPr lang="en-US" b="1" dirty="0"/>
              <a:t>any legal regulation, may contribute to the delay in construction, additional costs or changes to the scope of the investment</a:t>
            </a:r>
            <a:endParaRPr lang="pl-PL" b="1" dirty="0"/>
          </a:p>
        </p:txBody>
      </p:sp>
      <p:sp>
        <p:nvSpPr>
          <p:cNvPr id="3" name="Prostokąt 2"/>
          <p:cNvSpPr/>
          <p:nvPr/>
        </p:nvSpPr>
        <p:spPr>
          <a:xfrm>
            <a:off x="1187624" y="6332324"/>
            <a:ext cx="32015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" dirty="0">
                <a:solidFill>
                  <a:srgbClr val="333300"/>
                </a:solidFill>
              </a:rPr>
              <a:t>Source: Own study based on http://barometrprawa.pl/</a:t>
            </a:r>
            <a:endParaRPr lang="pl-PL" sz="1000" b="1" i="1" dirty="0">
              <a:solidFill>
                <a:srgbClr val="3333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5141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5616575" cy="861774"/>
          </a:xfrm>
        </p:spPr>
        <p:txBody>
          <a:bodyPr/>
          <a:lstStyle/>
          <a:p>
            <a:r>
              <a:rPr lang="pl-PL" sz="2400" cap="small" dirty="0"/>
              <a:t>THE </a:t>
            </a:r>
            <a:r>
              <a:rPr lang="en-US" sz="2400" cap="small" dirty="0"/>
              <a:t>Impact </a:t>
            </a:r>
            <a:r>
              <a:rPr lang="en-US" cap="small" dirty="0"/>
              <a:t>of legal changes on the construction process</a:t>
            </a:r>
            <a:endParaRPr lang="pl-PL" cap="smal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556792"/>
            <a:ext cx="8280400" cy="4681538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chemeClr val="accent5"/>
              </a:buClr>
              <a:buSzPct val="140000"/>
              <a:buNone/>
            </a:pPr>
            <a:r>
              <a:rPr lang="pl-PL" dirty="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Questions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in the </a:t>
            </a:r>
            <a:r>
              <a:rPr lang="pl-PL" dirty="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survey</a:t>
            </a:r>
            <a:endParaRPr lang="pl-PL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SzPct val="140000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Did </a:t>
            </a:r>
            <a:r>
              <a:rPr lang="pl-PL" dirty="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any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alterations in legal regulations occur during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construction?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SzPct val="140000"/>
            </a:pPr>
            <a:r>
              <a:rPr lang="en-US" dirty="0">
                <a:solidFill>
                  <a:schemeClr val="bg2"/>
                </a:solidFill>
                <a:cs typeface="Arial" panose="020B0604020202020204" pitchFamily="34" charset="0"/>
              </a:rPr>
              <a:t>What was the effect of the alterations </a:t>
            </a:r>
            <a:r>
              <a:rPr lang="pl-PL" dirty="0">
                <a:solidFill>
                  <a:schemeClr val="bg2"/>
                </a:solidFill>
                <a:cs typeface="Arial" panose="020B0604020202020204" pitchFamily="34" charset="0"/>
              </a:rPr>
              <a:t>to</a:t>
            </a:r>
            <a:r>
              <a:rPr lang="en-US" dirty="0">
                <a:solidFill>
                  <a:schemeClr val="bg2"/>
                </a:solidFill>
                <a:cs typeface="Arial" panose="020B0604020202020204" pitchFamily="34" charset="0"/>
              </a:rPr>
              <a:t> legal regulations?</a:t>
            </a:r>
          </a:p>
          <a:p>
            <a:endParaRPr lang="pl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97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iek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302894"/>
              </p:ext>
            </p:extLst>
          </p:nvPr>
        </p:nvGraphicFramePr>
        <p:xfrm>
          <a:off x="0" y="1484784"/>
          <a:ext cx="91440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399505"/>
            <a:ext cx="5760640" cy="861774"/>
          </a:xfrm>
        </p:spPr>
        <p:txBody>
          <a:bodyPr/>
          <a:lstStyle/>
          <a:p>
            <a:r>
              <a:rPr lang="pl-PL" cap="small" dirty="0"/>
              <a:t>The </a:t>
            </a:r>
            <a:r>
              <a:rPr lang="en-US" cap="small" dirty="0"/>
              <a:t>impact of legal changes on the construction process</a:t>
            </a:r>
            <a:endParaRPr lang="pl-PL" cap="small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2882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03548" y="33904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2807804" y="2324859"/>
            <a:ext cx="58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  <a:ea typeface="SimSun" panose="02010600030101010101" pitchFamily="2" charset="-122"/>
              </a:rPr>
              <a:t>20% respondents indicated that</a:t>
            </a:r>
            <a:r>
              <a:rPr lang="en-US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+mn-lt"/>
                <a:ea typeface="SimSun" panose="02010600030101010101" pitchFamily="2" charset="-122"/>
              </a:rPr>
              <a:t>alterations in legal regulations occur during their construction</a:t>
            </a:r>
            <a:endParaRPr lang="pl-PL" b="1" dirty="0">
              <a:latin typeface="+mn-lt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79512" y="6291337"/>
            <a:ext cx="5256584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333300"/>
                </a:solidFill>
              </a:rPr>
              <a:t>Source: Own study</a:t>
            </a:r>
            <a:endParaRPr lang="pl-PL" sz="1000" b="1" i="1" dirty="0">
              <a:solidFill>
                <a:srgbClr val="33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429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5727580" cy="861774"/>
          </a:xfrm>
        </p:spPr>
        <p:txBody>
          <a:bodyPr/>
          <a:lstStyle/>
          <a:p>
            <a:r>
              <a:rPr lang="pl-PL" cap="small" dirty="0" err="1"/>
              <a:t>alterations</a:t>
            </a:r>
            <a:r>
              <a:rPr lang="pl-PL" cap="small" dirty="0"/>
              <a:t> in </a:t>
            </a:r>
            <a:r>
              <a:rPr lang="pl-PL" cap="small" dirty="0" err="1"/>
              <a:t>legal</a:t>
            </a:r>
            <a:r>
              <a:rPr lang="pl-PL" cap="small" dirty="0"/>
              <a:t> </a:t>
            </a:r>
            <a:r>
              <a:rPr lang="pl-PL" cap="small" dirty="0" err="1"/>
              <a:t>regulations</a:t>
            </a:r>
            <a:endParaRPr lang="pl-PL" cap="smal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1402" y="1417960"/>
            <a:ext cx="8280400" cy="1875010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chemeClr val="accent5"/>
              </a:buClr>
              <a:buSzPct val="140000"/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Possible cause of</a:t>
            </a:r>
            <a:r>
              <a:rPr lang="pl-PL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SzPct val="140000"/>
            </a:pP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increase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of the investment cost</a:t>
            </a:r>
            <a:endParaRPr lang="pl-PL" sz="18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SzPct val="140000"/>
            </a:pPr>
            <a:r>
              <a:rPr lang="pl-PL" sz="18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e</a:t>
            </a:r>
            <a:r>
              <a:rPr lang="en-US" sz="1800" b="1" dirty="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xten</a:t>
            </a:r>
            <a:r>
              <a:rPr lang="pl-PL" sz="1800" b="1" dirty="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ding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the duration of the investment</a:t>
            </a:r>
            <a:endParaRPr lang="pl-PL" sz="18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SzPct val="140000"/>
            </a:pPr>
            <a:r>
              <a:rPr lang="pl-PL" sz="1800" b="1" dirty="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nuisance</a:t>
            </a:r>
            <a:r>
              <a:rPr lang="pl-PL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for </a:t>
            </a:r>
            <a:r>
              <a:rPr lang="pl-PL" sz="1800" dirty="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investors</a:t>
            </a:r>
            <a:endParaRPr lang="pl-PL" sz="18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SzPct val="140000"/>
            </a:pPr>
            <a:endParaRPr lang="pl-PL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4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351" y="2348880"/>
            <a:ext cx="20383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90059" y="3789040"/>
            <a:ext cx="8543086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30000"/>
              </a:spcBef>
              <a:buClr>
                <a:schemeClr val="accent5"/>
              </a:buClr>
              <a:buSzPct val="140000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changes in law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ct val="30000"/>
              </a:spcBef>
              <a:buClr>
                <a:schemeClr val="accent5"/>
              </a:buClr>
              <a:buSzPct val="140000"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→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significant risk</a:t>
            </a:r>
            <a:r>
              <a:rPr lang="pl-PL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pl-PL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factor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endParaRPr lang="pl-PL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ct val="30000"/>
              </a:spcBef>
              <a:buClr>
                <a:schemeClr val="accent5"/>
              </a:buClr>
              <a:buSzPct val="140000"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→</a:t>
            </a:r>
            <a:r>
              <a:rPr lang="pl-PL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pl-PL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have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to be </a:t>
            </a:r>
            <a:r>
              <a:rPr lang="pl-PL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included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in the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project management</a:t>
            </a:r>
            <a:endParaRPr lang="pl-PL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algn="ctr" eaLnBrk="1" hangingPunct="1">
              <a:lnSpc>
                <a:spcPct val="150000"/>
              </a:lnSpc>
              <a:spcBef>
                <a:spcPct val="30000"/>
              </a:spcBef>
              <a:buClr>
                <a:schemeClr val="accent5"/>
              </a:buClr>
              <a:buSzPct val="140000"/>
            </a:pP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not only knowledge of the technical conditions of construction work, but also knowledge of the current legal status in a given country, is a prerequisite for the correct course of a construction project</a:t>
            </a:r>
            <a:endParaRPr lang="pl-PL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Strzałka w dół 5"/>
          <p:cNvSpPr/>
          <p:nvPr/>
        </p:nvSpPr>
        <p:spPr bwMode="auto">
          <a:xfrm>
            <a:off x="2283281" y="3468067"/>
            <a:ext cx="864096" cy="64194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03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7667625" y="476250"/>
            <a:ext cx="1476375" cy="13684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>
              <a:defRPr/>
            </a:pPr>
            <a:fld id="{B227E04C-CDF5-43F4-B653-1382A2AEC092}" type="slidenum">
              <a:rPr lang="en-US" altLang="pl-PL" smtClean="0"/>
              <a:pPr>
                <a:defRPr/>
              </a:pPr>
              <a:t>18</a:t>
            </a:fld>
            <a:endParaRPr lang="en-US" altLang="pl-PL" dirty="0"/>
          </a:p>
        </p:txBody>
      </p:sp>
      <p:graphicFrame>
        <p:nvGraphicFramePr>
          <p:cNvPr id="2" name="Symbol zastępczy zawartości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12324090"/>
              </p:ext>
            </p:extLst>
          </p:nvPr>
        </p:nvGraphicFramePr>
        <p:xfrm>
          <a:off x="0" y="1"/>
          <a:ext cx="9144000" cy="6525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trzałka w prawo 3"/>
          <p:cNvSpPr/>
          <p:nvPr/>
        </p:nvSpPr>
        <p:spPr>
          <a:xfrm>
            <a:off x="4788024" y="1463622"/>
            <a:ext cx="979603" cy="762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5652120" y="1412776"/>
            <a:ext cx="34024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extending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the investment or exceeding planned budget </a:t>
            </a:r>
            <a:endParaRPr lang="pl-PL" sz="2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436096" y="29954"/>
            <a:ext cx="36185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Need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to manage the claims so as to reduce their effects</a:t>
            </a:r>
            <a:endParaRPr lang="pl-PL" sz="2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Strzałka w górę 10"/>
          <p:cNvSpPr/>
          <p:nvPr/>
        </p:nvSpPr>
        <p:spPr>
          <a:xfrm>
            <a:off x="6849052" y="724279"/>
            <a:ext cx="792606" cy="6744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2781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Discussion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628775"/>
            <a:ext cx="8280400" cy="648097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The idea of the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</a:rPr>
              <a:t>Claim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Institution</a:t>
            </a:r>
          </a:p>
        </p:txBody>
      </p:sp>
      <p:sp>
        <p:nvSpPr>
          <p:cNvPr id="7" name="Prostokąt 6"/>
          <p:cNvSpPr/>
          <p:nvPr/>
        </p:nvSpPr>
        <p:spPr>
          <a:xfrm>
            <a:off x="4203950" y="324433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/>
              <a:t>or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35692"/>
            <a:ext cx="3260498" cy="285293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800" y="2492896"/>
            <a:ext cx="4286250" cy="264795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2197621"/>
            <a:ext cx="3888432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93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/>
          <p:cNvPicPr>
            <a:picLocks noChangeAspect="1"/>
          </p:cNvPicPr>
          <p:nvPr/>
        </p:nvPicPr>
        <p:blipFill rotWithShape="1">
          <a:blip r:embed="rId2"/>
          <a:srcRect t="17032" b="21594"/>
          <a:stretch/>
        </p:blipFill>
        <p:spPr>
          <a:xfrm>
            <a:off x="6099076" y="5517397"/>
            <a:ext cx="2505372" cy="108686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99592" y="1645547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execution</a:t>
            </a: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of </a:t>
            </a:r>
            <a:r>
              <a:rPr lang="pl-PL" sz="24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object</a:t>
            </a: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in </a:t>
            </a:r>
            <a:r>
              <a:rPr lang="pl-PL" sz="24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accordance</a:t>
            </a: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with </a:t>
            </a:r>
            <a:r>
              <a:rPr lang="pl-PL" sz="24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contract</a:t>
            </a: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24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conditions</a:t>
            </a:r>
            <a:endParaRPr lang="pl-PL" sz="24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Strzałka w górę 6"/>
          <p:cNvSpPr/>
          <p:nvPr/>
        </p:nvSpPr>
        <p:spPr>
          <a:xfrm>
            <a:off x="3935793" y="2510017"/>
            <a:ext cx="792088" cy="7625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167844" y="3284096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hidrance</a:t>
            </a:r>
            <a:endParaRPr lang="pl-PL" sz="24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1612454" y="1679710"/>
            <a:ext cx="5767858" cy="105302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flipV="1">
            <a:off x="1475656" y="1608318"/>
            <a:ext cx="5616624" cy="11733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załka zakrzywiona w prawo 13"/>
          <p:cNvSpPr/>
          <p:nvPr/>
        </p:nvSpPr>
        <p:spPr>
          <a:xfrm>
            <a:off x="428596" y="2077039"/>
            <a:ext cx="1183858" cy="21440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899592" y="3714493"/>
            <a:ext cx="7848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indent="-895350" algn="ctr" defTabSz="895350"/>
            <a:r>
              <a:rPr lang="pl-PL" sz="2400" b="1" u="sng" dirty="0" err="1">
                <a:solidFill>
                  <a:srgbClr val="FF0000"/>
                </a:solidFill>
                <a:latin typeface="+mn-lt"/>
              </a:rPr>
              <a:t>Claim</a:t>
            </a: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- the </a:t>
            </a:r>
            <a:r>
              <a:rPr lang="pl-PL" sz="24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right</a:t>
            </a: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of the </a:t>
            </a:r>
            <a:r>
              <a:rPr lang="pl-PL" sz="24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contractor</a:t>
            </a: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to </a:t>
            </a:r>
            <a:r>
              <a:rPr lang="pl-PL" sz="24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demand</a:t>
            </a: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24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compensation</a:t>
            </a: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in </a:t>
            </a:r>
            <a:r>
              <a:rPr lang="pl-PL" sz="24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case</a:t>
            </a: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of </a:t>
            </a:r>
            <a:r>
              <a:rPr lang="pl-PL" sz="24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difficulties</a:t>
            </a:r>
            <a:endParaRPr lang="pl-PL" sz="24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Strzałka w dół 15"/>
          <p:cNvSpPr/>
          <p:nvPr/>
        </p:nvSpPr>
        <p:spPr>
          <a:xfrm>
            <a:off x="2212213" y="4562599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Strzałka w dół 16"/>
          <p:cNvSpPr/>
          <p:nvPr/>
        </p:nvSpPr>
        <p:spPr>
          <a:xfrm>
            <a:off x="6038670" y="4562599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4628106" y="4864453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extension of the time for completion </a:t>
            </a:r>
            <a:endParaRPr lang="pl-PL" sz="24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1532291" y="4977732"/>
            <a:ext cx="2077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additional</a:t>
            </a:r>
            <a:r>
              <a:rPr lang="pl-PL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24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payment</a:t>
            </a:r>
            <a:endParaRPr lang="pl-PL" sz="24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709001" y="6007319"/>
            <a:ext cx="3336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95350">
              <a:buClr>
                <a:schemeClr val="bg2">
                  <a:lumMod val="50000"/>
                </a:schemeClr>
              </a:buClr>
            </a:pP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common phenomenon </a:t>
            </a:r>
          </a:p>
        </p:txBody>
      </p:sp>
      <p:sp>
        <p:nvSpPr>
          <p:cNvPr id="21" name="Strzałka w dół 20"/>
          <p:cNvSpPr/>
          <p:nvPr/>
        </p:nvSpPr>
        <p:spPr>
          <a:xfrm>
            <a:off x="4031940" y="5575271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Tytuł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010519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4" grpId="0" animBg="1"/>
      <p:bldP spid="15" grpId="0"/>
      <p:bldP spid="16" grpId="0" animBg="1"/>
      <p:bldP spid="17" grpId="0" animBg="1"/>
      <p:bldP spid="18" grpId="0"/>
      <p:bldP spid="19" grpId="0"/>
      <p:bldP spid="4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cap="small" dirty="0" err="1"/>
              <a:t>Claims</a:t>
            </a:r>
            <a:r>
              <a:rPr lang="pl-PL" cap="small" dirty="0"/>
              <a:t> – problem?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idx="4294967295"/>
          </p:nvPr>
        </p:nvSpPr>
        <p:spPr>
          <a:xfrm>
            <a:off x="428596" y="1916707"/>
            <a:ext cx="6142038" cy="417671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SzPct val="140000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attempt to extort money from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the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investor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SzPct val="140000"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way of covering up </a:t>
            </a:r>
            <a:r>
              <a:rPr lang="pl-PL" dirty="0" err="1">
                <a:solidFill>
                  <a:schemeClr val="bg2">
                    <a:lumMod val="50000"/>
                  </a:schemeClr>
                </a:solidFill>
              </a:rPr>
              <a:t>contractor’s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negligence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SzPct val="140000"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complex and long procedure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SzPct val="140000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the construction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50000"/>
                  </a:schemeClr>
                </a:solidFill>
              </a:rPr>
              <a:t>extending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SzPct val="140000"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incurring additional costs by the investor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SzPct val="140000"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source of unnecessary disputes and quarrels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Nawias klamrowy zamykający 1"/>
          <p:cNvSpPr/>
          <p:nvPr/>
        </p:nvSpPr>
        <p:spPr>
          <a:xfrm>
            <a:off x="6255393" y="1700808"/>
            <a:ext cx="1152128" cy="4248472"/>
          </a:xfrm>
          <a:prstGeom prst="rightBrace">
            <a:avLst>
              <a:gd name="adj1" fmla="val 86813"/>
              <a:gd name="adj2" fmla="val 52915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7407521" y="3404898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Difficulty in executing construction as planned</a:t>
            </a:r>
          </a:p>
        </p:txBody>
      </p:sp>
    </p:spTree>
    <p:extLst>
      <p:ext uri="{BB962C8B-B14F-4D97-AF65-F5344CB8AC3E}">
        <p14:creationId xmlns:p14="http://schemas.microsoft.com/office/powerpoint/2010/main" val="2979615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1" cap="small" dirty="0"/>
              <a:t>In-depth analysis of the </a:t>
            </a:r>
            <a:r>
              <a:rPr lang="en-AU" sz="5400" b="1" cap="small" dirty="0"/>
              <a:t>Claim Institution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9594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467544" y="465909"/>
            <a:ext cx="5616575" cy="823414"/>
          </a:xfrm>
        </p:spPr>
        <p:txBody>
          <a:bodyPr>
            <a:normAutofit fontScale="90000"/>
          </a:bodyPr>
          <a:lstStyle/>
          <a:p>
            <a:r>
              <a:rPr lang="en-US" sz="3100" cap="small" dirty="0"/>
              <a:t>Research objects</a:t>
            </a:r>
            <a:r>
              <a:rPr lang="pl-PL" sz="3100" cap="small" dirty="0"/>
              <a:t>: </a:t>
            </a:r>
            <a:br>
              <a:rPr lang="pl-PL" sz="3100" cap="small" dirty="0"/>
            </a:br>
            <a:r>
              <a:rPr lang="en-US" sz="3100" cap="small" dirty="0"/>
              <a:t>eight </a:t>
            </a:r>
            <a:r>
              <a:rPr lang="en-US" sz="3100" cap="small" dirty="0" smtClean="0"/>
              <a:t>investments</a:t>
            </a: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4294967295"/>
          </p:nvPr>
        </p:nvSpPr>
        <p:spPr>
          <a:xfrm>
            <a:off x="467544" y="1916832"/>
            <a:ext cx="6264696" cy="2592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SzPct val="140000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Average cost – 300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mln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zl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≈ 70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mln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€</a:t>
            </a:r>
            <a:endParaRPr lang="en-GB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SzPct val="140000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Average duration – 3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years</a:t>
            </a:r>
            <a:endParaRPr lang="en-GB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SzPct val="140000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Executed according to contract conditions "Yellow Book"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FIDIC</a:t>
            </a:r>
            <a:endParaRPr lang="en-GB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194040"/>
            <a:ext cx="1630297" cy="203787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635" y="4701396"/>
            <a:ext cx="2657475" cy="18288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56" y="4704937"/>
            <a:ext cx="2743200" cy="18288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4722981"/>
            <a:ext cx="2752853" cy="178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52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5616575" cy="861774"/>
          </a:xfrm>
        </p:spPr>
        <p:txBody>
          <a:bodyPr/>
          <a:lstStyle/>
          <a:p>
            <a:r>
              <a:rPr lang="en-GB" cap="small" dirty="0"/>
              <a:t>Research method: </a:t>
            </a:r>
            <a:br>
              <a:rPr lang="en-GB" cap="small" dirty="0"/>
            </a:br>
            <a:r>
              <a:rPr lang="en-GB" cap="small" dirty="0"/>
              <a:t>review of the documentation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700808"/>
            <a:ext cx="8280920" cy="4464496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chemeClr val="accent5"/>
              </a:buClr>
              <a:buSzPct val="140000"/>
              <a:buNone/>
            </a:pPr>
            <a:r>
              <a:rPr lang="pl-PL" b="1" u="sng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” the 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notice of claim</a:t>
            </a:r>
            <a:r>
              <a:rPr lang="pl-PL" b="1" u="sng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”: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pl-PL" b="1" u="sng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SzPct val="140000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is prepared by the contractor and handed over to the contract engineer </a:t>
            </a:r>
            <a:r>
              <a:rPr lang="pl-PL" dirty="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immediately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after the contractor </a:t>
            </a:r>
            <a:r>
              <a:rPr lang="pl-PL" dirty="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had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bec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me aware of the adverse event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SzPct val="140000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describes the adverse event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,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pl-PL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SzPct val="140000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most valuable source of information about potential threats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to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the contract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pl-PL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US" sz="18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09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28596" y="548661"/>
            <a:ext cx="5616575" cy="615553"/>
          </a:xfrm>
        </p:spPr>
        <p:txBody>
          <a:bodyPr anchor="ctr"/>
          <a:lstStyle/>
          <a:p>
            <a:r>
              <a:rPr lang="en-US" sz="4000" cap="small" dirty="0"/>
              <a:t>Results</a:t>
            </a:r>
            <a:endParaRPr lang="pl-PL" sz="4000" cap="small" dirty="0"/>
          </a:p>
        </p:txBody>
      </p:sp>
      <p:sp>
        <p:nvSpPr>
          <p:cNvPr id="8" name="Podtytuł 7"/>
          <p:cNvSpPr>
            <a:spLocks noGrp="1"/>
          </p:cNvSpPr>
          <p:nvPr>
            <p:ph type="subTitle" idx="4294967295"/>
          </p:nvPr>
        </p:nvSpPr>
        <p:spPr>
          <a:xfrm>
            <a:off x="428596" y="2132856"/>
            <a:ext cx="8463884" cy="266429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Clr>
                <a:schemeClr val="accent5"/>
              </a:buClr>
              <a:buSzPct val="140000"/>
              <a:buNone/>
            </a:pPr>
            <a:r>
              <a:rPr lang="pl-PL" sz="4400" b="1" dirty="0">
                <a:solidFill>
                  <a:schemeClr val="tx1"/>
                </a:solidFill>
                <a:cs typeface="Arial" panose="020B0604020202020204" pitchFamily="34" charset="0"/>
              </a:rPr>
              <a:t>226 </a:t>
            </a:r>
          </a:p>
          <a:p>
            <a:pPr marL="0" indent="0" algn="ctr">
              <a:lnSpc>
                <a:spcPct val="150000"/>
              </a:lnSpc>
              <a:buClr>
                <a:schemeClr val="accent5"/>
              </a:buClr>
              <a:buSzPct val="140000"/>
              <a:buNone/>
            </a:pPr>
            <a:r>
              <a:rPr lang="pl-PL" sz="36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“</a:t>
            </a:r>
            <a:r>
              <a:rPr lang="pl-PL" sz="3600" dirty="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notices</a:t>
            </a:r>
            <a:r>
              <a:rPr lang="pl-PL" sz="36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of </a:t>
            </a:r>
            <a:r>
              <a:rPr lang="pl-PL" sz="3600" dirty="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claim</a:t>
            </a:r>
            <a:r>
              <a:rPr lang="pl-PL" sz="36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” </a:t>
            </a:r>
            <a:r>
              <a:rPr lang="pl-PL" sz="3600" dirty="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were</a:t>
            </a:r>
            <a:r>
              <a:rPr lang="pl-PL" sz="36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l-PL" sz="3600" dirty="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identified</a:t>
            </a:r>
            <a:r>
              <a:rPr lang="pl-PL" sz="36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l-PL" sz="3600" dirty="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basing</a:t>
            </a:r>
            <a:r>
              <a:rPr lang="pl-PL" sz="36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on the </a:t>
            </a:r>
            <a:r>
              <a:rPr lang="pl-PL" sz="3600" dirty="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documentation</a:t>
            </a:r>
            <a:r>
              <a:rPr lang="pl-PL" sz="36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l-PL" sz="3600" dirty="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review</a:t>
            </a:r>
            <a:endParaRPr lang="pl-PL" sz="36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79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rostokąt 61"/>
          <p:cNvSpPr/>
          <p:nvPr/>
        </p:nvSpPr>
        <p:spPr>
          <a:xfrm>
            <a:off x="0" y="6558014"/>
            <a:ext cx="91440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Figure </a:t>
            </a:r>
            <a:r>
              <a:rPr lang="pl-PL" sz="1400" b="1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1</a:t>
            </a:r>
            <a:r>
              <a:rPr lang="en-GB" sz="1400" b="1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. Classification of factors underlying claims</a:t>
            </a:r>
            <a:endParaRPr lang="pl-PL" sz="1400" b="1" i="1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7986713" y="752475"/>
            <a:ext cx="1157287" cy="1092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A5F3EB-1C96-4BAA-8ADF-095EE7C251A6}" type="slidenum">
              <a:rPr lang="en-US" altLang="pl-PL" sz="1600" smtClean="0">
                <a:latin typeface="+mn-lt"/>
              </a:rPr>
              <a:pPr>
                <a:defRPr/>
              </a:pPr>
              <a:t>8</a:t>
            </a:fld>
            <a:endParaRPr lang="en-US" altLang="pl-PL" sz="1600">
              <a:latin typeface="+mn-lt"/>
            </a:endParaRPr>
          </a:p>
        </p:txBody>
      </p:sp>
      <p:grpSp>
        <p:nvGrpSpPr>
          <p:cNvPr id="32" name="Kanwa 66"/>
          <p:cNvGrpSpPr/>
          <p:nvPr/>
        </p:nvGrpSpPr>
        <p:grpSpPr>
          <a:xfrm>
            <a:off x="35497" y="33197"/>
            <a:ext cx="9108503" cy="6480720"/>
            <a:chOff x="0" y="0"/>
            <a:chExt cx="5245100" cy="4432300"/>
          </a:xfrm>
          <a:solidFill>
            <a:schemeClr val="bg1"/>
          </a:solidFill>
        </p:grpSpPr>
        <p:sp>
          <p:nvSpPr>
            <p:cNvPr id="33" name="Prostokąt 32"/>
            <p:cNvSpPr/>
            <p:nvPr/>
          </p:nvSpPr>
          <p:spPr>
            <a:xfrm>
              <a:off x="0" y="0"/>
              <a:ext cx="5245100" cy="4432300"/>
            </a:xfrm>
            <a:prstGeom prst="rect">
              <a:avLst/>
            </a:prstGeom>
            <a:grpFill/>
          </p:spPr>
        </p:sp>
        <p:sp>
          <p:nvSpPr>
            <p:cNvPr id="34" name="Pole tekstowe 35"/>
            <p:cNvSpPr txBox="1">
              <a:spLocks noChangeArrowheads="1"/>
            </p:cNvSpPr>
            <p:nvPr/>
          </p:nvSpPr>
          <p:spPr bwMode="auto">
            <a:xfrm>
              <a:off x="222484" y="35998"/>
              <a:ext cx="5022616" cy="300552"/>
            </a:xfrm>
            <a:prstGeom prst="rect">
              <a:avLst/>
            </a:prstGeom>
            <a:grp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b="1" cap="small" dirty="0">
                  <a:solidFill>
                    <a:srgbClr val="C00000"/>
                  </a:solidFill>
                  <a:effectLst/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rPr>
                <a:t>contractor’s claims</a:t>
              </a:r>
              <a:endParaRPr lang="pl-PL" sz="1600" b="1" cap="small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Pole tekstowe 36"/>
            <p:cNvSpPr txBox="1">
              <a:spLocks noChangeArrowheads="1"/>
            </p:cNvSpPr>
            <p:nvPr/>
          </p:nvSpPr>
          <p:spPr bwMode="auto">
            <a:xfrm>
              <a:off x="2085590" y="509426"/>
              <a:ext cx="1390705" cy="245137"/>
            </a:xfrm>
            <a:prstGeom prst="rect">
              <a:avLst/>
            </a:prstGeom>
            <a:grp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cap="small" dirty="0">
                  <a:solidFill>
                    <a:srgbClr val="000000"/>
                  </a:solidFill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rPr>
                <a:t>sources</a:t>
              </a:r>
              <a:endParaRPr lang="pl-PL" sz="1600" cap="small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Pole tekstowe 6"/>
            <p:cNvSpPr txBox="1">
              <a:spLocks noChangeArrowheads="1"/>
            </p:cNvSpPr>
            <p:nvPr/>
          </p:nvSpPr>
          <p:spPr bwMode="auto">
            <a:xfrm>
              <a:off x="3124194" y="1071457"/>
              <a:ext cx="1373805" cy="251238"/>
            </a:xfrm>
            <a:prstGeom prst="rect">
              <a:avLst/>
            </a:prstGeom>
            <a:grp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l-PL" sz="1600" b="1" cap="small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external </a:t>
              </a:r>
              <a:r>
                <a:rPr lang="pl-PL" sz="1600" b="1" cap="small" dirty="0" err="1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factors</a:t>
              </a:r>
              <a:endParaRPr lang="pl-PL" sz="1600" b="1" cap="small" dirty="0"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37" name="Pole tekstowe 6"/>
            <p:cNvSpPr txBox="1">
              <a:spLocks noChangeArrowheads="1"/>
            </p:cNvSpPr>
            <p:nvPr/>
          </p:nvSpPr>
          <p:spPr bwMode="auto">
            <a:xfrm>
              <a:off x="510184" y="1642645"/>
              <a:ext cx="2366365" cy="628446"/>
            </a:xfrm>
            <a:prstGeom prst="rect">
              <a:avLst/>
            </a:prstGeom>
            <a:grp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174625" indent="-174625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pl-PL" sz="1600" dirty="0" err="1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faulty</a:t>
              </a:r>
              <a:r>
                <a:rPr lang="pl-PL" sz="16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 design </a:t>
              </a:r>
              <a:r>
                <a:rPr lang="pl-PL" sz="1600" dirty="0" err="1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documentation</a:t>
              </a:r>
              <a:endParaRPr lang="pl-PL" sz="1600" dirty="0">
                <a:effectLst/>
                <a:latin typeface="+mn-lt"/>
                <a:ea typeface="Times New Roman" panose="02020603050405020304" pitchFamily="18" charset="0"/>
              </a:endParaRPr>
            </a:p>
            <a:p>
              <a:pPr marL="174625" indent="-174625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other conditions of execution than assumed</a:t>
              </a:r>
              <a:r>
                <a:rPr lang="en-US" sz="1600" b="1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srgbClr val="C00000"/>
                  </a:solidFill>
                  <a:effectLst/>
                  <a:latin typeface="+mn-lt"/>
                  <a:ea typeface="Calibri" panose="020F0502020204030204" pitchFamily="34" charset="0"/>
                </a:rPr>
                <a:t>(FD)</a:t>
              </a:r>
              <a:endParaRPr lang="pl-PL" sz="16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38" name="Pole tekstowe 6"/>
            <p:cNvSpPr txBox="1">
              <a:spLocks noChangeArrowheads="1"/>
            </p:cNvSpPr>
            <p:nvPr/>
          </p:nvSpPr>
          <p:spPr bwMode="auto">
            <a:xfrm>
              <a:off x="516478" y="2372639"/>
              <a:ext cx="2366364" cy="438166"/>
            </a:xfrm>
            <a:prstGeom prst="rect">
              <a:avLst/>
            </a:prstGeom>
            <a:grp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174625" indent="-174625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</a:rPr>
                <a:t>the lack of access to the construction site </a:t>
              </a:r>
              <a:r>
                <a:rPr lang="en-US" sz="1600" b="1" dirty="0">
                  <a:solidFill>
                    <a:srgbClr val="C00000"/>
                  </a:solidFill>
                  <a:latin typeface="+mn-lt"/>
                  <a:ea typeface="Calibri" panose="020F0502020204030204" pitchFamily="34" charset="0"/>
                </a:rPr>
                <a:t>(LA)</a:t>
              </a:r>
              <a:endParaRPr lang="pl-PL" sz="16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39" name="Pole tekstowe 6"/>
            <p:cNvSpPr txBox="1">
              <a:spLocks noChangeArrowheads="1"/>
            </p:cNvSpPr>
            <p:nvPr/>
          </p:nvSpPr>
          <p:spPr bwMode="auto">
            <a:xfrm>
              <a:off x="516441" y="2938272"/>
              <a:ext cx="2360107" cy="705106"/>
            </a:xfrm>
            <a:prstGeom prst="rect">
              <a:avLst/>
            </a:prstGeom>
            <a:grp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174625" indent="-174625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</a:rPr>
                <a:t>changes in the primary requirements of the contracting authority </a:t>
              </a:r>
              <a:endParaRPr lang="pl-PL" sz="16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endParaRPr>
            </a:p>
            <a:p>
              <a:pPr marL="174625" indent="-174625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</a:rPr>
                <a:t>additional requirements of the contracting authority </a:t>
              </a:r>
              <a:r>
                <a:rPr lang="en-US" sz="1600" b="1" dirty="0">
                  <a:solidFill>
                    <a:srgbClr val="C00000"/>
                  </a:solidFill>
                  <a:latin typeface="+mn-lt"/>
                  <a:ea typeface="Calibri" panose="020F0502020204030204" pitchFamily="34" charset="0"/>
                </a:rPr>
                <a:t>(AR)</a:t>
              </a:r>
              <a:endParaRPr lang="pl-PL" sz="16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40" name="Pole tekstowe 6"/>
            <p:cNvSpPr txBox="1">
              <a:spLocks noChangeArrowheads="1"/>
            </p:cNvSpPr>
            <p:nvPr/>
          </p:nvSpPr>
          <p:spPr bwMode="auto">
            <a:xfrm>
              <a:off x="516441" y="3784791"/>
              <a:ext cx="2423515" cy="596710"/>
            </a:xfrm>
            <a:prstGeom prst="rect">
              <a:avLst/>
            </a:prstGeom>
            <a:grp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174625" lvl="0" indent="-174625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</a:rPr>
                <a:t>prolonged approval or the lack of acceptance of the solutions submitted by the contractors (subcontractors) </a:t>
              </a:r>
              <a:r>
                <a:rPr lang="en-US" sz="1600" b="1" dirty="0">
                  <a:solidFill>
                    <a:srgbClr val="C00000"/>
                  </a:solidFill>
                  <a:latin typeface="+mn-lt"/>
                  <a:ea typeface="Calibri" panose="020F0502020204030204" pitchFamily="34" charset="0"/>
                </a:rPr>
                <a:t>(PA)</a:t>
              </a:r>
              <a:endParaRPr lang="pl-PL" sz="16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41" name="Pole tekstowe 6"/>
            <p:cNvSpPr txBox="1">
              <a:spLocks noChangeArrowheads="1"/>
            </p:cNvSpPr>
            <p:nvPr/>
          </p:nvSpPr>
          <p:spPr bwMode="auto">
            <a:xfrm>
              <a:off x="3026993" y="3590236"/>
              <a:ext cx="1852006" cy="427864"/>
            </a:xfrm>
            <a:prstGeom prst="rect">
              <a:avLst/>
            </a:prstGeom>
            <a:grp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174625" indent="-174625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pl-PL" sz="16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alterations</a:t>
              </a:r>
              <a:r>
                <a:rPr lang="en-US" sz="16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 in legal regulations </a:t>
              </a:r>
              <a:r>
                <a:rPr lang="en-US" sz="1600" b="1" dirty="0">
                  <a:solidFill>
                    <a:srgbClr val="C00000"/>
                  </a:solidFill>
                  <a:latin typeface="+mn-lt"/>
                  <a:ea typeface="Calibri" panose="020F0502020204030204" pitchFamily="34" charset="0"/>
                </a:rPr>
                <a:t>(LR)</a:t>
              </a:r>
              <a:endParaRPr lang="pl-PL" sz="16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42" name="Pole tekstowe 6"/>
            <p:cNvSpPr txBox="1">
              <a:spLocks noChangeArrowheads="1"/>
            </p:cNvSpPr>
            <p:nvPr/>
          </p:nvSpPr>
          <p:spPr bwMode="auto">
            <a:xfrm>
              <a:off x="3005693" y="1629798"/>
              <a:ext cx="1845706" cy="605402"/>
            </a:xfrm>
            <a:prstGeom prst="rect">
              <a:avLst/>
            </a:prstGeom>
            <a:grp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174625" indent="-174625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</a:rPr>
                <a:t>unforeseeable physical conditions / collisions or difficulties on the site </a:t>
              </a:r>
              <a:r>
                <a:rPr lang="en-US" sz="1600" b="1" dirty="0">
                  <a:solidFill>
                    <a:srgbClr val="C00000"/>
                  </a:solidFill>
                  <a:latin typeface="+mn-lt"/>
                  <a:ea typeface="Calibri" panose="020F0502020204030204" pitchFamily="34" charset="0"/>
                </a:rPr>
                <a:t>(UC)</a:t>
              </a:r>
              <a:endParaRPr lang="pl-PL" sz="16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43" name="Pole tekstowe 6"/>
            <p:cNvSpPr txBox="1">
              <a:spLocks noChangeArrowheads="1"/>
            </p:cNvSpPr>
            <p:nvPr/>
          </p:nvSpPr>
          <p:spPr bwMode="auto">
            <a:xfrm>
              <a:off x="3005693" y="2481169"/>
              <a:ext cx="1845706" cy="393459"/>
            </a:xfrm>
            <a:prstGeom prst="rect">
              <a:avLst/>
            </a:prstGeom>
            <a:grp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174625" indent="-174625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pl-PL" sz="1600" dirty="0" err="1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</a:rPr>
                <a:t>fossils</a:t>
              </a:r>
              <a:r>
                <a:rPr lang="pl-PL" sz="1600" dirty="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</a:rPr>
                <a:t> </a:t>
              </a:r>
              <a:r>
                <a:rPr lang="pl-PL" sz="1600" b="1" dirty="0">
                  <a:solidFill>
                    <a:srgbClr val="C00000"/>
                  </a:solidFill>
                  <a:latin typeface="+mn-lt"/>
                  <a:ea typeface="Calibri" panose="020F0502020204030204" pitchFamily="34" charset="0"/>
                </a:rPr>
                <a:t>(FO)</a:t>
              </a:r>
            </a:p>
          </p:txBody>
        </p:sp>
        <p:sp>
          <p:nvSpPr>
            <p:cNvPr id="44" name="Pole tekstowe 6"/>
            <p:cNvSpPr txBox="1">
              <a:spLocks noChangeArrowheads="1"/>
            </p:cNvSpPr>
            <p:nvPr/>
          </p:nvSpPr>
          <p:spPr bwMode="auto">
            <a:xfrm>
              <a:off x="3020593" y="2945639"/>
              <a:ext cx="1836006" cy="527179"/>
            </a:xfrm>
            <a:prstGeom prst="rect">
              <a:avLst/>
            </a:prstGeom>
            <a:grp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174625" lvl="0" indent="-174625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</a:rPr>
                <a:t>adverse activities of third parties </a:t>
              </a:r>
              <a:r>
                <a:rPr lang="en-US" sz="1600" b="1" dirty="0">
                  <a:solidFill>
                    <a:srgbClr val="C00000"/>
                  </a:solidFill>
                  <a:latin typeface="+mn-lt"/>
                  <a:ea typeface="Calibri" panose="020F0502020204030204" pitchFamily="34" charset="0"/>
                </a:rPr>
                <a:t>(TP)</a:t>
              </a:r>
              <a:endParaRPr lang="pl-PL" sz="16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45" name="Pole tekstowe 6"/>
            <p:cNvSpPr txBox="1">
              <a:spLocks noChangeArrowheads="1"/>
            </p:cNvSpPr>
            <p:nvPr/>
          </p:nvSpPr>
          <p:spPr bwMode="auto">
            <a:xfrm>
              <a:off x="497485" y="1064450"/>
              <a:ext cx="1731406" cy="258139"/>
            </a:xfrm>
            <a:prstGeom prst="rect">
              <a:avLst/>
            </a:prstGeom>
            <a:grp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l-PL" sz="1600" b="1" cap="small" dirty="0" err="1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internal</a:t>
              </a:r>
              <a:r>
                <a:rPr lang="pl-PL" sz="1600" b="1" cap="small" dirty="0">
                  <a:effectLst/>
                  <a:latin typeface="+mn-lt"/>
                  <a:ea typeface="Calibri" panose="020F0502020204030204" pitchFamily="34" charset="0"/>
                </a:rPr>
                <a:t> </a:t>
              </a:r>
              <a:r>
                <a:rPr lang="pl-PL" sz="1600" b="1" cap="small" dirty="0" err="1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factors</a:t>
              </a:r>
              <a:endParaRPr lang="pl-PL" sz="1600" b="1" cap="small" dirty="0"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cxnSp>
          <p:nvCxnSpPr>
            <p:cNvPr id="46" name="Łącznik łamany 45"/>
            <p:cNvCxnSpPr>
              <a:cxnSpLocks noChangeShapeType="1"/>
              <a:stCxn id="35" idx="2"/>
              <a:endCxn id="45" idx="0"/>
            </p:cNvCxnSpPr>
            <p:nvPr/>
          </p:nvCxnSpPr>
          <p:spPr bwMode="auto">
            <a:xfrm rot="5400000">
              <a:off x="1917122" y="200629"/>
              <a:ext cx="309887" cy="1417754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/>
          </p:spPr>
        </p:cxnSp>
        <p:cxnSp>
          <p:nvCxnSpPr>
            <p:cNvPr id="47" name="Łącznik łamany 46"/>
            <p:cNvCxnSpPr>
              <a:cxnSpLocks noChangeShapeType="1"/>
              <a:stCxn id="35" idx="2"/>
              <a:endCxn id="36" idx="0"/>
            </p:cNvCxnSpPr>
            <p:nvPr/>
          </p:nvCxnSpPr>
          <p:spPr bwMode="auto">
            <a:xfrm rot="16200000" flipH="1">
              <a:off x="3137573" y="397932"/>
              <a:ext cx="316894" cy="1030155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/>
          </p:spPr>
        </p:cxnSp>
        <p:cxnSp>
          <p:nvCxnSpPr>
            <p:cNvPr id="48" name="Łącznik łamany 47"/>
            <p:cNvCxnSpPr>
              <a:cxnSpLocks noChangeShapeType="1"/>
              <a:stCxn id="45" idx="2"/>
              <a:endCxn id="40" idx="1"/>
            </p:cNvCxnSpPr>
            <p:nvPr/>
          </p:nvCxnSpPr>
          <p:spPr bwMode="auto">
            <a:xfrm rot="5400000">
              <a:off x="-440463" y="2279494"/>
              <a:ext cx="2760557" cy="846747"/>
            </a:xfrm>
            <a:prstGeom prst="bentConnector4">
              <a:avLst>
                <a:gd name="adj1" fmla="val 7562"/>
                <a:gd name="adj2" fmla="val 134462"/>
              </a:avLst>
            </a:prstGeom>
            <a:grp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/>
          </p:spPr>
        </p:cxnSp>
        <p:cxnSp>
          <p:nvCxnSpPr>
            <p:cNvPr id="49" name="Łącznik łamany 48"/>
            <p:cNvCxnSpPr>
              <a:cxnSpLocks noChangeShapeType="1"/>
            </p:cNvCxnSpPr>
            <p:nvPr/>
          </p:nvCxnSpPr>
          <p:spPr bwMode="auto">
            <a:xfrm rot="16200000" flipH="1">
              <a:off x="3104311" y="2029479"/>
              <a:ext cx="2481473" cy="1067904"/>
            </a:xfrm>
            <a:prstGeom prst="bentConnector4">
              <a:avLst>
                <a:gd name="adj1" fmla="val 5509"/>
                <a:gd name="adj2" fmla="val 128940"/>
              </a:avLst>
            </a:prstGeom>
            <a:grp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/>
          </p:spPr>
        </p:cxnSp>
        <p:cxnSp>
          <p:nvCxnSpPr>
            <p:cNvPr id="50" name="Łącznik prosty ze strzałką 49"/>
            <p:cNvCxnSpPr>
              <a:cxnSpLocks noChangeShapeType="1"/>
            </p:cNvCxnSpPr>
            <p:nvPr/>
          </p:nvCxnSpPr>
          <p:spPr bwMode="auto">
            <a:xfrm flipV="1">
              <a:off x="219884" y="1980994"/>
              <a:ext cx="288001" cy="0"/>
            </a:xfrm>
            <a:prstGeom prst="straightConnector1">
              <a:avLst/>
            </a:prstGeom>
            <a:grp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/>
          </p:spPr>
        </p:cxnSp>
        <p:cxnSp>
          <p:nvCxnSpPr>
            <p:cNvPr id="51" name="Łącznik prosty ze strzałką 50"/>
            <p:cNvCxnSpPr>
              <a:cxnSpLocks noChangeShapeType="1"/>
            </p:cNvCxnSpPr>
            <p:nvPr/>
          </p:nvCxnSpPr>
          <p:spPr bwMode="auto">
            <a:xfrm flipV="1">
              <a:off x="222484" y="2672798"/>
              <a:ext cx="287701" cy="0"/>
            </a:xfrm>
            <a:prstGeom prst="straightConnector1">
              <a:avLst/>
            </a:prstGeom>
            <a:grp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/>
          </p:spPr>
        </p:cxnSp>
        <p:cxnSp>
          <p:nvCxnSpPr>
            <p:cNvPr id="52" name="Łącznik prosty ze strzałką 51"/>
            <p:cNvCxnSpPr>
              <a:cxnSpLocks noChangeShapeType="1"/>
            </p:cNvCxnSpPr>
            <p:nvPr/>
          </p:nvCxnSpPr>
          <p:spPr bwMode="auto">
            <a:xfrm flipV="1">
              <a:off x="209784" y="3344699"/>
              <a:ext cx="287701" cy="0"/>
            </a:xfrm>
            <a:prstGeom prst="straightConnector1">
              <a:avLst/>
            </a:prstGeom>
            <a:grp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/>
          </p:spPr>
        </p:cxnSp>
        <p:cxnSp>
          <p:nvCxnSpPr>
            <p:cNvPr id="53" name="Łącznik prosty ze strzałką 52"/>
            <p:cNvCxnSpPr>
              <a:cxnSpLocks noChangeShapeType="1"/>
            </p:cNvCxnSpPr>
            <p:nvPr/>
          </p:nvCxnSpPr>
          <p:spPr bwMode="auto">
            <a:xfrm flipV="1">
              <a:off x="4851400" y="1919084"/>
              <a:ext cx="340901" cy="0"/>
            </a:xfrm>
            <a:prstGeom prst="straightConnector1">
              <a:avLst/>
            </a:prstGeom>
            <a:grpFill/>
            <a:ln w="28575">
              <a:solidFill>
                <a:srgbClr val="000000"/>
              </a:solidFill>
              <a:miter lim="800000"/>
              <a:headEnd type="triangle" w="med" len="med"/>
              <a:tailEnd/>
            </a:ln>
            <a:extLst/>
          </p:spPr>
        </p:cxnSp>
        <p:cxnSp>
          <p:nvCxnSpPr>
            <p:cNvPr id="54" name="Łącznik prosty ze strzałką 53"/>
            <p:cNvCxnSpPr>
              <a:cxnSpLocks noChangeShapeType="1"/>
            </p:cNvCxnSpPr>
            <p:nvPr/>
          </p:nvCxnSpPr>
          <p:spPr bwMode="auto">
            <a:xfrm flipV="1">
              <a:off x="4851400" y="2552680"/>
              <a:ext cx="340301" cy="0"/>
            </a:xfrm>
            <a:prstGeom prst="straightConnector1">
              <a:avLst/>
            </a:prstGeom>
            <a:grpFill/>
            <a:ln w="28575">
              <a:solidFill>
                <a:srgbClr val="000000"/>
              </a:solidFill>
              <a:miter lim="800000"/>
              <a:headEnd type="triangle" w="med" len="med"/>
              <a:tailEnd/>
            </a:ln>
            <a:extLst/>
          </p:spPr>
        </p:cxnSp>
        <p:cxnSp>
          <p:nvCxnSpPr>
            <p:cNvPr id="55" name="Łącznik prosty ze strzałką 54"/>
            <p:cNvCxnSpPr>
              <a:cxnSpLocks noChangeShapeType="1"/>
            </p:cNvCxnSpPr>
            <p:nvPr/>
          </p:nvCxnSpPr>
          <p:spPr bwMode="auto">
            <a:xfrm flipV="1">
              <a:off x="4857000" y="3231882"/>
              <a:ext cx="340401" cy="0"/>
            </a:xfrm>
            <a:prstGeom prst="straightConnector1">
              <a:avLst/>
            </a:prstGeom>
            <a:grpFill/>
            <a:ln w="28575">
              <a:solidFill>
                <a:srgbClr val="000000"/>
              </a:solidFill>
              <a:miter lim="800000"/>
              <a:headEnd type="triangle" w="med" len="med"/>
              <a:tailEnd/>
            </a:ln>
            <a:extLst/>
          </p:spPr>
        </p:cxnSp>
        <p:cxnSp>
          <p:nvCxnSpPr>
            <p:cNvPr id="56" name="Łącznik prosty ze strzałką 55"/>
            <p:cNvCxnSpPr>
              <a:cxnSpLocks noChangeShapeType="1"/>
              <a:endCxn id="35" idx="0"/>
            </p:cNvCxnSpPr>
            <p:nvPr/>
          </p:nvCxnSpPr>
          <p:spPr bwMode="auto">
            <a:xfrm>
              <a:off x="2778806" y="352040"/>
              <a:ext cx="2137" cy="157343"/>
            </a:xfrm>
            <a:prstGeom prst="straightConnector1">
              <a:avLst/>
            </a:prstGeom>
            <a:grp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1612677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7986713" y="752475"/>
            <a:ext cx="1157287" cy="1092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4B357C-EA67-4E24-9DB7-D1C8051E804A}" type="slidenum">
              <a:rPr lang="en-US" altLang="pl-PL" smtClean="0">
                <a:latin typeface="+mn-lt"/>
              </a:rPr>
              <a:pPr>
                <a:defRPr/>
              </a:pPr>
              <a:t>9</a:t>
            </a:fld>
            <a:endParaRPr lang="en-US" altLang="pl-PL">
              <a:latin typeface="+mn-lt"/>
            </a:endParaRPr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3460854036"/>
              </p:ext>
            </p:extLst>
          </p:nvPr>
        </p:nvGraphicFramePr>
        <p:xfrm>
          <a:off x="0" y="0"/>
          <a:ext cx="9143730" cy="6579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rostokąt 3"/>
          <p:cNvSpPr/>
          <p:nvPr/>
        </p:nvSpPr>
        <p:spPr>
          <a:xfrm>
            <a:off x="-12576" y="6579517"/>
            <a:ext cx="914373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b="1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Figure </a:t>
            </a:r>
            <a:r>
              <a:rPr lang="pl-PL" sz="1400" b="1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2</a:t>
            </a:r>
            <a:r>
              <a:rPr lang="en-GB" sz="1400" b="1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. The claims structure according to the factor causing them</a:t>
            </a:r>
            <a:endParaRPr lang="pl-PL" sz="1400" b="1" i="1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427984" y="188640"/>
            <a:ext cx="4824536" cy="2076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400" b="1" u="sng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Legend:</a:t>
            </a:r>
          </a:p>
          <a:p>
            <a:pPr>
              <a:spcAft>
                <a:spcPts val="0"/>
              </a:spcAft>
            </a:pPr>
            <a:r>
              <a:rPr lang="en-US" sz="1400" b="1" dirty="0">
                <a:solidFill>
                  <a:schemeClr val="bg2"/>
                </a:solidFill>
                <a:latin typeface="+mn-lt"/>
                <a:ea typeface="Times New Roman" panose="02020603050405020304" pitchFamily="18" charset="0"/>
              </a:rPr>
              <a:t>TP</a:t>
            </a:r>
            <a:r>
              <a:rPr lang="pl-PL" sz="1400" b="1" dirty="0">
                <a:solidFill>
                  <a:schemeClr val="bg2"/>
                </a:solidFill>
                <a:latin typeface="+mn-lt"/>
                <a:ea typeface="Times New Roman" panose="02020603050405020304" pitchFamily="18" charset="0"/>
              </a:rPr>
              <a:t> - </a:t>
            </a:r>
            <a:r>
              <a:rPr lang="en-US" sz="1400" dirty="0">
                <a:solidFill>
                  <a:schemeClr val="bg2"/>
                </a:solidFill>
                <a:latin typeface="+mn-lt"/>
                <a:ea typeface="Times New Roman" panose="02020603050405020304" pitchFamily="18" charset="0"/>
              </a:rPr>
              <a:t>adverse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activities of third parties</a:t>
            </a:r>
            <a:r>
              <a:rPr lang="en-US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endParaRPr lang="pl-PL" sz="14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l-PL" sz="14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 -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unforeseeable physical conditions </a:t>
            </a:r>
            <a:endParaRPr lang="pl-PL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LR</a:t>
            </a:r>
            <a:r>
              <a:rPr lang="pl-PL" sz="14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pl-PL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alterations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 legal regulations </a:t>
            </a:r>
            <a:endParaRPr lang="pl-PL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l-PL" sz="14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 -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fossils</a:t>
            </a:r>
            <a:r>
              <a:rPr lang="en-US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AR</a:t>
            </a:r>
            <a:r>
              <a:rPr lang="pl-PL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-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additional requirements of the contracting</a:t>
            </a:r>
            <a:r>
              <a:rPr lang="pl-PL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authority</a:t>
            </a:r>
            <a:endParaRPr lang="pl-PL" sz="1400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PA -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prolonged approval of the contractors</a:t>
            </a:r>
            <a:r>
              <a:rPr lang="pl-PL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`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solutions</a:t>
            </a:r>
            <a:endParaRPr lang="pl-PL" sz="1400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FD -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faulty design documentation</a:t>
            </a:r>
            <a:endParaRPr lang="pl-PL" sz="1400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LA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- the lack of access to the construction site</a:t>
            </a:r>
            <a:r>
              <a:rPr lang="en-US" sz="14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pl-PL" sz="14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504432" y="4103679"/>
            <a:ext cx="2117054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b="1" cap="small" dirty="0">
                <a:solidFill>
                  <a:srgbClr val="FF0000"/>
                </a:solidFill>
                <a:ea typeface="Calibri" panose="020F0502020204030204" pitchFamily="34" charset="0"/>
              </a:rPr>
              <a:t>external </a:t>
            </a:r>
            <a:r>
              <a:rPr lang="pl-PL" b="1" cap="small" dirty="0" err="1">
                <a:solidFill>
                  <a:srgbClr val="FF0000"/>
                </a:solidFill>
                <a:ea typeface="Calibri" panose="020F0502020204030204" pitchFamily="34" charset="0"/>
              </a:rPr>
              <a:t>factors</a:t>
            </a:r>
            <a:endParaRPr lang="pl-PL" b="1" cap="small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Nawias klamrowy zamykający 6"/>
          <p:cNvSpPr/>
          <p:nvPr/>
        </p:nvSpPr>
        <p:spPr>
          <a:xfrm rot="5400000">
            <a:off x="2195734" y="1619401"/>
            <a:ext cx="1152131" cy="3816424"/>
          </a:xfrm>
          <a:prstGeom prst="rightBrace">
            <a:avLst>
              <a:gd name="adj1" fmla="val 33784"/>
              <a:gd name="adj2" fmla="val 54509"/>
            </a:avLst>
          </a:prstGeom>
          <a:ln w="38100">
            <a:solidFill>
              <a:srgbClr val="EE02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Nawias klamrowy zamykający 9"/>
          <p:cNvSpPr/>
          <p:nvPr/>
        </p:nvSpPr>
        <p:spPr>
          <a:xfrm rot="5400000">
            <a:off x="6518523" y="3155356"/>
            <a:ext cx="1152131" cy="3816424"/>
          </a:xfrm>
          <a:prstGeom prst="rightBrace">
            <a:avLst>
              <a:gd name="adj1" fmla="val 33784"/>
              <a:gd name="adj2" fmla="val 54509"/>
            </a:avLst>
          </a:prstGeom>
          <a:ln w="38100">
            <a:solidFill>
              <a:srgbClr val="EE02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5909078" y="5517232"/>
            <a:ext cx="205453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b="1" cap="small" dirty="0" err="1">
                <a:solidFill>
                  <a:srgbClr val="FF0000"/>
                </a:solidFill>
                <a:ea typeface="Calibri" panose="020F0502020204030204" pitchFamily="34" charset="0"/>
              </a:rPr>
              <a:t>internal</a:t>
            </a:r>
            <a:r>
              <a:rPr lang="pl-PL" b="1" cap="small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pl-PL" b="1" cap="small" dirty="0" err="1">
                <a:solidFill>
                  <a:srgbClr val="FF0000"/>
                </a:solidFill>
                <a:ea typeface="Calibri" panose="020F0502020204030204" pitchFamily="34" charset="0"/>
              </a:rPr>
              <a:t>factors</a:t>
            </a:r>
            <a:endParaRPr lang="pl-PL" b="1" cap="small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927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URBI">
      <a:dk1>
        <a:srgbClr val="EE2D38"/>
      </a:dk1>
      <a:lt1>
        <a:srgbClr val="FFFFFF"/>
      </a:lt1>
      <a:dk2>
        <a:srgbClr val="FFFFFF"/>
      </a:dk2>
      <a:lt2>
        <a:srgbClr val="000000"/>
      </a:lt2>
      <a:accent1>
        <a:srgbClr val="EE2D38"/>
      </a:accent1>
      <a:accent2>
        <a:srgbClr val="585B5C"/>
      </a:accent2>
      <a:accent3>
        <a:srgbClr val="FFFFFF"/>
      </a:accent3>
      <a:accent4>
        <a:srgbClr val="EE2D38"/>
      </a:accent4>
      <a:accent5>
        <a:srgbClr val="585B5C"/>
      </a:accent5>
      <a:accent6>
        <a:srgbClr val="585B5C"/>
      </a:accent6>
      <a:hlink>
        <a:srgbClr val="585B5C"/>
      </a:hlink>
      <a:folHlink>
        <a:srgbClr val="585B5C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E1E7D"/>
        </a:dk1>
        <a:lt1>
          <a:srgbClr val="FFFFFF"/>
        </a:lt1>
        <a:dk2>
          <a:srgbClr val="FFFFFF"/>
        </a:dk2>
        <a:lt2>
          <a:srgbClr val="000000"/>
        </a:lt2>
        <a:accent1>
          <a:srgbClr val="0E1E7D"/>
        </a:accent1>
        <a:accent2>
          <a:srgbClr val="FE991F"/>
        </a:accent2>
        <a:accent3>
          <a:srgbClr val="FFFFFF"/>
        </a:accent3>
        <a:accent4>
          <a:srgbClr val="0A186A"/>
        </a:accent4>
        <a:accent5>
          <a:srgbClr val="AAABBF"/>
        </a:accent5>
        <a:accent6>
          <a:srgbClr val="E68A1B"/>
        </a:accent6>
        <a:hlink>
          <a:srgbClr val="FEBF4E"/>
        </a:hlink>
        <a:folHlink>
          <a:srgbClr val="A6B2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0E1E7D"/>
        </a:accent1>
        <a:accent2>
          <a:srgbClr val="FE991F"/>
        </a:accent2>
        <a:accent3>
          <a:srgbClr val="FFFFFF"/>
        </a:accent3>
        <a:accent4>
          <a:srgbClr val="DADADA"/>
        </a:accent4>
        <a:accent5>
          <a:srgbClr val="AAABBF"/>
        </a:accent5>
        <a:accent6>
          <a:srgbClr val="E68A1B"/>
        </a:accent6>
        <a:hlink>
          <a:srgbClr val="FEBF4E"/>
        </a:hlink>
        <a:folHlink>
          <a:srgbClr val="A6B2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FFFFFF"/>
        </a:dk2>
        <a:lt2>
          <a:srgbClr val="1C1C1C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rrrrrrrrrrrrrrrrr</Template>
  <TotalTime>17757</TotalTime>
  <Words>916</Words>
  <Application>Microsoft Office PowerPoint</Application>
  <PresentationFormat>Pokaz na ekranie (4:3)</PresentationFormat>
  <Paragraphs>119</Paragraphs>
  <Slides>19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SimSun</vt:lpstr>
      <vt:lpstr>Arial</vt:lpstr>
      <vt:lpstr>Calibri</vt:lpstr>
      <vt:lpstr>Times New Roman</vt:lpstr>
      <vt:lpstr>Wingdings</vt:lpstr>
      <vt:lpstr>Standaardontwerp</vt:lpstr>
      <vt:lpstr>Claims during contracts and the idea of the Claim Institution </vt:lpstr>
      <vt:lpstr>Introduction</vt:lpstr>
      <vt:lpstr>Claims – problem?</vt:lpstr>
      <vt:lpstr>Prezentacja programu PowerPoint</vt:lpstr>
      <vt:lpstr>Research objects:  eight investments</vt:lpstr>
      <vt:lpstr>Research method:  review of the documentation </vt:lpstr>
      <vt:lpstr>Results</vt:lpstr>
      <vt:lpstr>Prezentacja programu PowerPoint</vt:lpstr>
      <vt:lpstr>Prezentacja programu PowerPoint</vt:lpstr>
      <vt:lpstr>Figure 3.The structure of the events that results in claims in the group of adverse activities done by third parties (TP)</vt:lpstr>
      <vt:lpstr>Figure 4.The structure of the events results in claims in the group of unforeseeable physical conditions (UC)</vt:lpstr>
      <vt:lpstr>Figure 5.The structure of the events that results in claims in the group of changes in legal regulations (LR)</vt:lpstr>
      <vt:lpstr>Alterations in legal regulations</vt:lpstr>
      <vt:lpstr>The number of legal acts passed on average per year in 2012-2014 – problem?</vt:lpstr>
      <vt:lpstr>THE Impact of legal changes on the construction process</vt:lpstr>
      <vt:lpstr>The impact of legal changes on the construction process</vt:lpstr>
      <vt:lpstr>alterations in legal regulations</vt:lpstr>
      <vt:lpstr>Prezentacja programu PowerPoint</vt:lpstr>
      <vt:lpstr>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grzegorz</dc:creator>
  <cp:lastModifiedBy>IwonaR</cp:lastModifiedBy>
  <cp:revision>1207</cp:revision>
  <dcterms:created xsi:type="dcterms:W3CDTF">2008-11-05T05:01:27Z</dcterms:created>
  <dcterms:modified xsi:type="dcterms:W3CDTF">2017-09-20T13:31:34Z</dcterms:modified>
</cp:coreProperties>
</file>